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61" r:id="rId7"/>
    <p:sldId id="262" r:id="rId8"/>
    <p:sldId id="278" r:id="rId9"/>
    <p:sldId id="264" r:id="rId10"/>
    <p:sldId id="273" r:id="rId11"/>
    <p:sldId id="274" r:id="rId12"/>
    <p:sldId id="275" r:id="rId13"/>
    <p:sldId id="277" r:id="rId14"/>
    <p:sldId id="265" r:id="rId15"/>
    <p:sldId id="266" r:id="rId16"/>
    <p:sldId id="267" r:id="rId17"/>
    <p:sldId id="279" r:id="rId18"/>
    <p:sldId id="259" r:id="rId19"/>
    <p:sldId id="280" r:id="rId20"/>
    <p:sldId id="281" r:id="rId21"/>
    <p:sldId id="287" r:id="rId22"/>
    <p:sldId id="285" r:id="rId23"/>
    <p:sldId id="272" r:id="rId24"/>
    <p:sldId id="282" r:id="rId25"/>
    <p:sldId id="283" r:id="rId26"/>
    <p:sldId id="284" r:id="rId27"/>
    <p:sldId id="260" r:id="rId28"/>
    <p:sldId id="295" r:id="rId29"/>
    <p:sldId id="294" r:id="rId30"/>
    <p:sldId id="288" r:id="rId31"/>
    <p:sldId id="290" r:id="rId32"/>
    <p:sldId id="291" r:id="rId33"/>
    <p:sldId id="292" r:id="rId34"/>
    <p:sldId id="296" r:id="rId35"/>
    <p:sldId id="297" r:id="rId36"/>
    <p:sldId id="29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5"/>
    <p:restoredTop sz="94595"/>
  </p:normalViewPr>
  <p:slideViewPr>
    <p:cSldViewPr snapToGrid="0" snapToObjects="1">
      <p:cViewPr>
        <p:scale>
          <a:sx n="90" d="100"/>
          <a:sy n="90" d="100"/>
        </p:scale>
        <p:origin x="8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398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41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90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41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5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60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13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3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0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3E14E-B9A7-5944-AA5D-1E80020FDC40}" type="datetimeFigureOut">
              <a:rPr lang="fr-FR" smtClean="0"/>
              <a:t>24/11/2016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DABFD-60D9-B343-8DFF-4C5A7A9663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7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QR_Q8_KhCs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youtube.com/watch?v=eVSJ_9Yipt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NM55ct5KwiI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youtube.com/watch?v=Y9LHzuSuN8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kBHsfNDsbCs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www.youtube.com/watch?v=CFXLoJlTRIU" TargetMode="External"/><Relationship Id="rId7" Type="http://schemas.openxmlformats.org/officeDocument/2006/relationships/hyperlink" Target="https://www.youtube.com/user/cooperhewit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hyperlink" Target="https://www.youtube.com/watch?v=2Kd7rmPrF_w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evOiS61SI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EAMCqH31Vo" TargetMode="Externa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FA96-iB8e8" TargetMode="Externa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Kt_zQHQ-0k" TargetMode="Externa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1gmNeNzcto" TargetMode="Externa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cove.me/tm88ft2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9FajGAeJ840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PizZTxPBe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a_XW1w9C-k" TargetMode="External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JuTM0Y7U1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hJpWoA1WOE" TargetMode="Externa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FSu19nz7NlE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D3OfjYlXUC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x0Z6LplaM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ieFxAKrVCf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FXLoJlTRI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1" y="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3D PRINTING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71" y="1938288"/>
            <a:ext cx="8062586" cy="46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MATERIAL EXTRUSION (FDM)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0" y="1136115"/>
            <a:ext cx="5705580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12317"/>
            <a:ext cx="5750708" cy="433312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59905" y="5897690"/>
            <a:ext cx="190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Material</a:t>
            </a:r>
            <a:r>
              <a:rPr lang="fr-FR" dirty="0" smtClean="0"/>
              <a:t> </a:t>
            </a:r>
            <a:r>
              <a:rPr lang="fr-FR" dirty="0"/>
              <a:t>extrusion</a:t>
            </a:r>
          </a:p>
        </p:txBody>
      </p:sp>
      <p:pic>
        <p:nvPicPr>
          <p:cNvPr id="7" name="Imag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4" y="5588741"/>
            <a:ext cx="960677" cy="950807"/>
          </a:xfrm>
          <a:prstGeom prst="rect">
            <a:avLst/>
          </a:prstGeom>
        </p:spPr>
      </p:pic>
      <p:pic>
        <p:nvPicPr>
          <p:cNvPr id="8" name="Image 7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606953"/>
            <a:ext cx="960677" cy="95080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265651" y="6064144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MakerBot</a:t>
            </a:r>
            <a:r>
              <a:rPr lang="fr-FR" dirty="0"/>
              <a:t> Smart Extruder+ | </a:t>
            </a:r>
            <a:r>
              <a:rPr lang="fr-FR" dirty="0" err="1"/>
              <a:t>Print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Confidence</a:t>
            </a:r>
          </a:p>
        </p:txBody>
      </p:sp>
    </p:spTree>
    <p:extLst>
      <p:ext uri="{BB962C8B-B14F-4D97-AF65-F5344CB8AC3E}">
        <p14:creationId xmlns:p14="http://schemas.microsoft.com/office/powerpoint/2010/main" val="10231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VAT PHOTOPOLYMERIZATION (SLA)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9" y="1150515"/>
            <a:ext cx="5767366" cy="4351338"/>
          </a:xfrm>
        </p:spPr>
      </p:pic>
      <p:sp>
        <p:nvSpPr>
          <p:cNvPr id="4" name="Rectangle 3"/>
          <p:cNvSpPr/>
          <p:nvPr/>
        </p:nvSpPr>
        <p:spPr>
          <a:xfrm>
            <a:off x="7270377" y="6108752"/>
            <a:ext cx="23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Align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2015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86" y="1166595"/>
            <a:ext cx="5823985" cy="43513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85411" y="6003513"/>
            <a:ext cx="367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Stereolithography</a:t>
            </a:r>
            <a:r>
              <a:rPr lang="fr-FR" dirty="0"/>
              <a:t> (SLA) </a:t>
            </a:r>
            <a:r>
              <a:rPr lang="fr-FR" dirty="0" err="1"/>
              <a:t>Technology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5711688"/>
            <a:ext cx="898047" cy="888820"/>
          </a:xfrm>
          <a:prstGeom prst="rect">
            <a:avLst/>
          </a:prstGeom>
        </p:spPr>
      </p:pic>
      <p:pic>
        <p:nvPicPr>
          <p:cNvPr id="9" name="Image 8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86" y="5649701"/>
            <a:ext cx="960677" cy="9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POWDER BED FUSION (SLS/SLM)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56" y="1296260"/>
            <a:ext cx="5581710" cy="409984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4" y="1306728"/>
            <a:ext cx="5409162" cy="4060069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6" y="5425402"/>
            <a:ext cx="1039539" cy="1028859"/>
          </a:xfrm>
          <a:prstGeom prst="rect">
            <a:avLst/>
          </a:prstGeom>
        </p:spPr>
      </p:pic>
      <p:pic>
        <p:nvPicPr>
          <p:cNvPr id="7" name="Image 6">
            <a:hlinkClick r:id="rId6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85" y="5553047"/>
            <a:ext cx="910569" cy="90121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73775" y="5912701"/>
            <a:ext cx="4281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fr-FR" dirty="0"/>
              <a:t>Design </a:t>
            </a:r>
            <a:r>
              <a:rPr lang="fr-FR" dirty="0" err="1"/>
              <a:t>Dictionary</a:t>
            </a:r>
            <a:r>
              <a:rPr lang="fr-FR" dirty="0"/>
              <a:t>: Powder </a:t>
            </a:r>
            <a:r>
              <a:rPr lang="fr-FR" dirty="0" err="1"/>
              <a:t>Bed</a:t>
            </a:r>
            <a:r>
              <a:rPr lang="fr-FR" dirty="0"/>
              <a:t> 3D Printing</a:t>
            </a:r>
          </a:p>
          <a:p>
            <a:r>
              <a:rPr lang="fr-FR" dirty="0">
                <a:hlinkClick r:id="rId7"/>
              </a:rPr>
              <a:t/>
            </a:r>
            <a:br>
              <a:rPr lang="fr-FR" dirty="0">
                <a:hlinkClick r:id="rId7"/>
              </a:rPr>
            </a:br>
            <a:endParaRPr lang="fr-FR" dirty="0"/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703507" y="5865219"/>
            <a:ext cx="19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</a:t>
            </a:r>
            <a:r>
              <a:rPr lang="fr-FR" dirty="0" smtClean="0"/>
              <a:t>owder </a:t>
            </a:r>
            <a:r>
              <a:rPr lang="fr-FR" dirty="0" err="1"/>
              <a:t>bed</a:t>
            </a:r>
            <a:r>
              <a:rPr lang="fr-FR" dirty="0"/>
              <a:t> fusion</a:t>
            </a:r>
          </a:p>
        </p:txBody>
      </p:sp>
    </p:spTree>
    <p:extLst>
      <p:ext uri="{BB962C8B-B14F-4D97-AF65-F5344CB8AC3E}">
        <p14:creationId xmlns:p14="http://schemas.microsoft.com/office/powerpoint/2010/main" val="10818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JETTING-BASED AM PROCESS 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7" y="1162725"/>
            <a:ext cx="5789615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36" y="732873"/>
            <a:ext cx="4173618" cy="30053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36" y="3900313"/>
            <a:ext cx="4173618" cy="2832426"/>
          </a:xfrm>
          <a:prstGeom prst="rect">
            <a:avLst/>
          </a:prstGeom>
        </p:spPr>
      </p:pic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7" y="5703880"/>
            <a:ext cx="1039539" cy="102885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91906" y="6002865"/>
            <a:ext cx="26007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VX4000 </a:t>
            </a:r>
            <a:r>
              <a:rPr lang="fr-FR" sz="2200" dirty="0" err="1"/>
              <a:t>sand</a:t>
            </a:r>
            <a:r>
              <a:rPr lang="fr-FR" sz="2200" dirty="0"/>
              <a:t> </a:t>
            </a:r>
            <a:r>
              <a:rPr lang="fr-FR" sz="2200" dirty="0" err="1"/>
              <a:t>process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10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STAGES OF A 3D PRINTING PROCESS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3" y="1344321"/>
            <a:ext cx="5133799" cy="3773496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5373" y="6019800"/>
            <a:ext cx="1027207" cy="734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82580" y="6262393"/>
            <a:ext cx="4961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How to 3D </a:t>
            </a:r>
            <a:r>
              <a:rPr lang="fr-FR" sz="2200" dirty="0" err="1"/>
              <a:t>Print</a:t>
            </a:r>
            <a:r>
              <a:rPr lang="fr-FR" sz="2200" dirty="0"/>
              <a:t> | The 3D Printing </a:t>
            </a:r>
            <a:r>
              <a:rPr lang="fr-FR" sz="2200" dirty="0" err="1"/>
              <a:t>Process</a:t>
            </a:r>
            <a:endParaRPr lang="fr-FR" sz="2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47" y="1325564"/>
            <a:ext cx="5198739" cy="37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WHY IS AM THE BIG THING NOW? 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506458" y="1281802"/>
            <a:ext cx="10848728" cy="397184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Software (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wide</a:t>
            </a:r>
            <a:r>
              <a:rPr lang="fr-FR" dirty="0"/>
              <a:t> adoption of CAD/CAE)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/>
              <a:t>Improved</a:t>
            </a:r>
            <a:r>
              <a:rPr lang="fr-FR" dirty="0"/>
              <a:t> (and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) </a:t>
            </a:r>
            <a:r>
              <a:rPr lang="fr-FR" dirty="0" err="1"/>
              <a:t>electromechanical</a:t>
            </a:r>
            <a:r>
              <a:rPr lang="fr-FR" dirty="0"/>
              <a:t> components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A </a:t>
            </a:r>
            <a:r>
              <a:rPr lang="fr-FR" dirty="0" err="1"/>
              <a:t>wider</a:t>
            </a:r>
            <a:r>
              <a:rPr lang="fr-FR" dirty="0"/>
              <a:t> range of </a:t>
            </a:r>
            <a:r>
              <a:rPr lang="fr-FR" dirty="0" err="1"/>
              <a:t>printable</a:t>
            </a:r>
            <a:r>
              <a:rPr lang="fr-FR" dirty="0"/>
              <a:t> </a:t>
            </a:r>
            <a:r>
              <a:rPr lang="fr-FR" dirty="0" err="1"/>
              <a:t>materials</a:t>
            </a:r>
            <a:r>
              <a:rPr lang="fr-FR" dirty="0"/>
              <a:t> (filaments, </a:t>
            </a:r>
            <a:r>
              <a:rPr lang="fr-FR" dirty="0" err="1"/>
              <a:t>powders</a:t>
            </a:r>
            <a:r>
              <a:rPr lang="fr-FR" dirty="0"/>
              <a:t>, </a:t>
            </a:r>
            <a:r>
              <a:rPr lang="fr-FR" dirty="0" err="1"/>
              <a:t>phocurable</a:t>
            </a:r>
            <a:r>
              <a:rPr lang="fr-FR" dirty="0"/>
              <a:t> </a:t>
            </a:r>
            <a:r>
              <a:rPr lang="fr-FR" dirty="0" err="1"/>
              <a:t>resins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/>
              <a:t>Experation</a:t>
            </a:r>
            <a:r>
              <a:rPr lang="fr-FR" dirty="0"/>
              <a:t> of </a:t>
            </a:r>
            <a:r>
              <a:rPr lang="fr-FR" dirty="0" err="1"/>
              <a:t>cornerstone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patents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More </a:t>
            </a:r>
            <a:r>
              <a:rPr lang="fr-FR" dirty="0" err="1"/>
              <a:t>proven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Favorable </a:t>
            </a:r>
            <a:r>
              <a:rPr lang="fr-FR" dirty="0" err="1"/>
              <a:t>industry</a:t>
            </a:r>
            <a:r>
              <a:rPr lang="fr-FR" dirty="0"/>
              <a:t> and public </a:t>
            </a:r>
            <a:r>
              <a:rPr lang="fr-FR" dirty="0" err="1"/>
              <a:t>mindset</a:t>
            </a:r>
            <a:r>
              <a:rPr lang="fr-FR" dirty="0"/>
              <a:t>  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Global </a:t>
            </a:r>
            <a:r>
              <a:rPr lang="fr-FR" dirty="0" err="1" smtClean="0"/>
              <a:t>Economy</a:t>
            </a:r>
            <a:r>
              <a:rPr lang="fr-FR" dirty="0" smtClean="0"/>
              <a:t> </a:t>
            </a:r>
            <a:r>
              <a:rPr lang="fr-FR" dirty="0" err="1" smtClean="0"/>
              <a:t>Competition</a:t>
            </a:r>
            <a:r>
              <a:rPr lang="fr-FR" dirty="0" smtClean="0"/>
              <a:t> (new </a:t>
            </a:r>
            <a:r>
              <a:rPr lang="fr-FR" dirty="0" err="1" smtClean="0"/>
              <a:t>generation</a:t>
            </a:r>
            <a:r>
              <a:rPr lang="fr-FR" dirty="0" smtClean="0"/>
              <a:t> of </a:t>
            </a:r>
            <a:r>
              <a:rPr lang="fr-FR" dirty="0" err="1" smtClean="0"/>
              <a:t>makers</a:t>
            </a:r>
            <a:r>
              <a:rPr lang="fr-FR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IoT</a:t>
            </a:r>
            <a:r>
              <a:rPr lang="fr-FR" dirty="0" smtClean="0"/>
              <a:t>, </a:t>
            </a:r>
            <a:r>
              <a:rPr lang="fr-FR" dirty="0" err="1" smtClean="0"/>
              <a:t>Robotics</a:t>
            </a:r>
            <a:r>
              <a:rPr lang="fr-FR" dirty="0" smtClean="0"/>
              <a:t>, </a:t>
            </a:r>
            <a:r>
              <a:rPr lang="fr-FR" dirty="0" err="1" smtClean="0"/>
              <a:t>Industry</a:t>
            </a:r>
            <a:r>
              <a:rPr lang="fr-FR" dirty="0" smtClean="0"/>
              <a:t> 4.0 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7" y="5450929"/>
            <a:ext cx="1137783" cy="112609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862960" y="5798531"/>
            <a:ext cx="32132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Printable</a:t>
            </a:r>
            <a:r>
              <a:rPr lang="fr-FR" sz="2200" dirty="0"/>
              <a:t> </a:t>
            </a:r>
            <a:r>
              <a:rPr lang="fr-FR" sz="2200" dirty="0" err="1"/>
              <a:t>Hydraulic</a:t>
            </a:r>
            <a:r>
              <a:rPr lang="fr-FR" sz="2200" dirty="0"/>
              <a:t> Robots</a:t>
            </a:r>
          </a:p>
        </p:txBody>
      </p:sp>
    </p:spTree>
    <p:extLst>
      <p:ext uri="{BB962C8B-B14F-4D97-AF65-F5344CB8AC3E}">
        <p14:creationId xmlns:p14="http://schemas.microsoft.com/office/powerpoint/2010/main" val="13457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33984"/>
            <a:ext cx="10515600" cy="1325563"/>
          </a:xfrm>
        </p:spPr>
        <p:txBody>
          <a:bodyPr/>
          <a:lstStyle/>
          <a:p>
            <a:r>
              <a:rPr lang="fr-FR" dirty="0" smtClean="0"/>
              <a:t>AM INDUSTRY TODAY 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48040" y="1678308"/>
            <a:ext cx="5720442" cy="3897019"/>
          </a:xfrm>
        </p:spPr>
        <p:txBody>
          <a:bodyPr>
            <a:normAutofit fontScale="62500" lnSpcReduction="2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dirty="0" smtClean="0"/>
              <a:t>In 2005 : 80 patents vs 600 patents in 2013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fr-FR" dirty="0" smtClean="0"/>
              <a:t>(</a:t>
            </a:r>
            <a:r>
              <a:rPr lang="fr-FR" dirty="0" err="1" smtClean="0"/>
              <a:t>Stratasys</a:t>
            </a:r>
            <a:r>
              <a:rPr lang="fr-FR" dirty="0" smtClean="0"/>
              <a:t>, 3D </a:t>
            </a:r>
            <a:r>
              <a:rPr lang="fr-FR" dirty="0" err="1" smtClean="0"/>
              <a:t>Systems</a:t>
            </a:r>
            <a:r>
              <a:rPr lang="fr-FR" dirty="0" smtClean="0"/>
              <a:t>, Xerox, </a:t>
            </a:r>
            <a:r>
              <a:rPr lang="fr-FR" dirty="0" err="1" smtClean="0"/>
              <a:t>Therics</a:t>
            </a:r>
            <a:r>
              <a:rPr lang="fr-FR" dirty="0" smtClean="0"/>
              <a:t> (</a:t>
            </a:r>
            <a:r>
              <a:rPr lang="fr-FR" dirty="0" err="1" smtClean="0"/>
              <a:t>medical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), GE and IBM. </a:t>
            </a:r>
            <a:endParaRPr lang="fr-F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fr-FR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dirty="0" smtClean="0"/>
              <a:t>In 2014 sales of </a:t>
            </a:r>
            <a:r>
              <a:rPr lang="fr-FR" dirty="0" err="1" smtClean="0"/>
              <a:t>industrial</a:t>
            </a:r>
            <a:r>
              <a:rPr lang="fr-FR" dirty="0" smtClean="0"/>
              <a:t> 3D printers in the USA </a:t>
            </a:r>
            <a:r>
              <a:rPr lang="fr-FR" dirty="0" err="1" smtClean="0"/>
              <a:t>were</a:t>
            </a:r>
            <a:r>
              <a:rPr lang="fr-FR" dirty="0" smtClean="0"/>
              <a:t> 1/3 the volume of </a:t>
            </a:r>
            <a:r>
              <a:rPr lang="fr-FR" dirty="0" err="1" smtClean="0"/>
              <a:t>industrial</a:t>
            </a:r>
            <a:r>
              <a:rPr lang="fr-FR" dirty="0" smtClean="0"/>
              <a:t> automation and </a:t>
            </a:r>
            <a:r>
              <a:rPr lang="fr-FR" dirty="0" err="1" smtClean="0"/>
              <a:t>robotic</a:t>
            </a:r>
            <a:r>
              <a:rPr lang="fr-FR" dirty="0" smtClean="0"/>
              <a:t> sales. </a:t>
            </a:r>
            <a:r>
              <a:rPr lang="fr-FR" dirty="0" err="1" smtClean="0"/>
              <a:t>Some</a:t>
            </a:r>
            <a:r>
              <a:rPr lang="fr-FR" dirty="0" smtClean="0"/>
              <a:t> projections have figure </a:t>
            </a:r>
            <a:r>
              <a:rPr lang="fr-FR" dirty="0" err="1" smtClean="0"/>
              <a:t>rising</a:t>
            </a:r>
            <a:r>
              <a:rPr lang="fr-FR" dirty="0" smtClean="0"/>
              <a:t> to 42% by 2020 (</a:t>
            </a:r>
            <a:r>
              <a:rPr lang="fr-FR" dirty="0" err="1" smtClean="0"/>
              <a:t>Pwc</a:t>
            </a:r>
            <a:r>
              <a:rPr lang="fr-FR" dirty="0" smtClean="0"/>
              <a:t>,</a:t>
            </a:r>
            <a:r>
              <a:rPr lang="fr-FR" dirty="0"/>
              <a:t> </a:t>
            </a:r>
            <a:r>
              <a:rPr lang="fr-FR" dirty="0" smtClean="0"/>
              <a:t>2014).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fr-FR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dirty="0" smtClean="0"/>
              <a:t>Viable alternative to </a:t>
            </a:r>
            <a:r>
              <a:rPr lang="fr-FR" dirty="0" err="1" smtClean="0"/>
              <a:t>conventional</a:t>
            </a:r>
            <a:r>
              <a:rPr lang="fr-FR" dirty="0" smtClean="0"/>
              <a:t> </a:t>
            </a:r>
            <a:r>
              <a:rPr lang="fr-FR" dirty="0" err="1" smtClean="0"/>
              <a:t>manufacturing</a:t>
            </a:r>
            <a:r>
              <a:rPr lang="fr-FR" dirty="0" smtClean="0"/>
              <a:t> </a:t>
            </a:r>
            <a:r>
              <a:rPr lang="fr-FR" dirty="0" err="1" smtClean="0"/>
              <a:t>processes</a:t>
            </a:r>
            <a:r>
              <a:rPr lang="fr-FR" dirty="0" smtClean="0"/>
              <a:t> for  GE, Google, Boeing, Aurora Flight, </a:t>
            </a:r>
            <a:r>
              <a:rPr lang="fr-FR" dirty="0" err="1" smtClean="0"/>
              <a:t>Invasalign</a:t>
            </a:r>
            <a:r>
              <a:rPr lang="fr-FR" dirty="0" smtClean="0"/>
              <a:t>, Airbus, Siemens, </a:t>
            </a:r>
            <a:r>
              <a:rPr lang="fr-FR" dirty="0" err="1" smtClean="0"/>
              <a:t>LuXeXcel</a:t>
            </a:r>
            <a:r>
              <a:rPr lang="fr-FR" dirty="0" smtClean="0"/>
              <a:t>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fr-FR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dirty="0" err="1" smtClean="0"/>
              <a:t>Printable</a:t>
            </a:r>
            <a:r>
              <a:rPr lang="fr-FR" dirty="0" smtClean="0"/>
              <a:t> </a:t>
            </a:r>
            <a:r>
              <a:rPr lang="fr-FR" dirty="0" err="1" smtClean="0"/>
              <a:t>material</a:t>
            </a:r>
            <a:r>
              <a:rPr lang="fr-FR" dirty="0" smtClean="0"/>
              <a:t> continues to </a:t>
            </a:r>
            <a:r>
              <a:rPr lang="fr-FR" dirty="0" err="1" smtClean="0"/>
              <a:t>expand</a:t>
            </a:r>
            <a:r>
              <a:rPr lang="fr-FR" dirty="0" smtClean="0"/>
              <a:t> : </a:t>
            </a:r>
            <a:r>
              <a:rPr lang="fr-FR" dirty="0" err="1" smtClean="0"/>
              <a:t>ceramics</a:t>
            </a:r>
            <a:r>
              <a:rPr lang="fr-FR" dirty="0" smtClean="0"/>
              <a:t>, </a:t>
            </a:r>
            <a:r>
              <a:rPr lang="fr-FR" dirty="0" err="1" smtClean="0"/>
              <a:t>cement</a:t>
            </a:r>
            <a:r>
              <a:rPr lang="fr-FR" dirty="0" smtClean="0"/>
              <a:t>, glass, </a:t>
            </a:r>
            <a:r>
              <a:rPr lang="fr-FR" dirty="0" err="1" smtClean="0"/>
              <a:t>carbon</a:t>
            </a:r>
            <a:r>
              <a:rPr lang="fr-FR" dirty="0" smtClean="0"/>
              <a:t>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fr-FR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fr-FR" dirty="0" err="1" smtClean="0"/>
              <a:t>Next</a:t>
            </a:r>
            <a:r>
              <a:rPr lang="fr-FR" smtClean="0"/>
              <a:t> Challenge </a:t>
            </a:r>
            <a:r>
              <a:rPr lang="fr-FR" dirty="0" smtClean="0"/>
              <a:t>: </a:t>
            </a:r>
            <a:r>
              <a:rPr lang="fr-FR" dirty="0" err="1" smtClean="0"/>
              <a:t>establish</a:t>
            </a:r>
            <a:r>
              <a:rPr lang="fr-FR" dirty="0" smtClean="0"/>
              <a:t> standards.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fr-FR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434381"/>
            <a:ext cx="4930814" cy="42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ON THE ROAD TO MARS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0" y="1325563"/>
            <a:ext cx="7570781" cy="4685019"/>
          </a:xfrm>
        </p:spPr>
      </p:pic>
    </p:spTree>
    <p:extLst>
      <p:ext uri="{BB962C8B-B14F-4D97-AF65-F5344CB8AC3E}">
        <p14:creationId xmlns:p14="http://schemas.microsoft.com/office/powerpoint/2010/main" val="230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31952" y="1399630"/>
            <a:ext cx="6873240" cy="41027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DEFINE A NEW STRATEGY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568" y="1325563"/>
            <a:ext cx="11745432" cy="466714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How the AM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value to </a:t>
            </a:r>
            <a:r>
              <a:rPr lang="fr-FR" dirty="0" err="1" smtClean="0"/>
              <a:t>my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? </a:t>
            </a:r>
          </a:p>
          <a:p>
            <a:pPr marL="0" indent="0">
              <a:buNone/>
            </a:pPr>
            <a:r>
              <a:rPr lang="fr-FR" dirty="0" err="1" smtClean="0"/>
              <a:t>Better</a:t>
            </a:r>
            <a:r>
              <a:rPr lang="fr-FR" dirty="0" smtClean="0"/>
              <a:t> design,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, </a:t>
            </a:r>
            <a:r>
              <a:rPr lang="fr-FR" dirty="0" err="1" smtClean="0"/>
              <a:t>Lighter</a:t>
            </a:r>
            <a:r>
              <a:rPr lang="fr-FR" dirty="0" smtClean="0"/>
              <a:t>, </a:t>
            </a:r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r>
              <a:rPr lang="fr-FR" dirty="0" smtClean="0"/>
              <a:t>, </a:t>
            </a:r>
            <a:r>
              <a:rPr lang="fr-FR" dirty="0" err="1" smtClean="0"/>
              <a:t>Personnalization</a:t>
            </a:r>
            <a:r>
              <a:rPr lang="fr-FR" dirty="0" smtClean="0"/>
              <a:t>, Fuel-Efficient, </a:t>
            </a:r>
            <a:r>
              <a:rPr lang="fr-FR" dirty="0" err="1" smtClean="0"/>
              <a:t>Ecological</a:t>
            </a:r>
            <a:r>
              <a:rPr lang="fr-FR" dirty="0" smtClean="0"/>
              <a:t> ?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How to </a:t>
            </a:r>
            <a:r>
              <a:rPr lang="fr-FR" dirty="0" err="1" smtClean="0"/>
              <a:t>revisit</a:t>
            </a:r>
            <a:r>
              <a:rPr lang="fr-FR" dirty="0" smtClean="0"/>
              <a:t> the </a:t>
            </a:r>
            <a:r>
              <a:rPr lang="fr-FR" dirty="0" err="1" smtClean="0"/>
              <a:t>manufacturing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? </a:t>
            </a:r>
          </a:p>
          <a:p>
            <a:pPr marL="0" indent="0">
              <a:buNone/>
            </a:pPr>
            <a:r>
              <a:rPr lang="fr-FR" dirty="0" smtClean="0"/>
              <a:t>How, </a:t>
            </a:r>
            <a:r>
              <a:rPr lang="fr-FR" dirty="0" err="1"/>
              <a:t>w</a:t>
            </a:r>
            <a:r>
              <a:rPr lang="fr-FR" dirty="0" err="1" smtClean="0"/>
              <a:t>here</a:t>
            </a:r>
            <a:r>
              <a:rPr lang="fr-FR" dirty="0" smtClean="0"/>
              <a:t>, </a:t>
            </a:r>
            <a:r>
              <a:rPr lang="fr-FR" dirty="0" err="1"/>
              <a:t>w</a:t>
            </a:r>
            <a:r>
              <a:rPr lang="fr-FR" dirty="0" err="1" smtClean="0"/>
              <a:t>hen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 and parts are </a:t>
            </a:r>
            <a:r>
              <a:rPr lang="fr-FR" dirty="0" err="1" smtClean="0"/>
              <a:t>fabricated</a:t>
            </a:r>
            <a:r>
              <a:rPr lang="fr-FR" dirty="0" smtClean="0"/>
              <a:t>?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How to </a:t>
            </a:r>
            <a:r>
              <a:rPr lang="fr-FR" dirty="0" err="1" smtClean="0"/>
              <a:t>implement</a:t>
            </a:r>
            <a:r>
              <a:rPr lang="fr-FR" dirty="0" smtClean="0"/>
              <a:t> a new commercial </a:t>
            </a:r>
            <a:r>
              <a:rPr lang="fr-FR" dirty="0" err="1" smtClean="0"/>
              <a:t>eco</a:t>
            </a:r>
            <a:r>
              <a:rPr lang="fr-FR" dirty="0" smtClean="0"/>
              <a:t>-system? </a:t>
            </a:r>
          </a:p>
          <a:p>
            <a:pPr marL="0" indent="0">
              <a:buNone/>
            </a:pPr>
            <a:r>
              <a:rPr lang="fr-FR" dirty="0" smtClean="0"/>
              <a:t>Design, </a:t>
            </a:r>
            <a:r>
              <a:rPr lang="fr-FR" dirty="0" err="1" smtClean="0"/>
              <a:t>print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, </a:t>
            </a:r>
            <a:r>
              <a:rPr lang="fr-FR" dirty="0" err="1" smtClean="0"/>
              <a:t>quality</a:t>
            </a:r>
            <a:r>
              <a:rPr lang="fr-FR" dirty="0" smtClean="0"/>
              <a:t> control, printer networks.</a:t>
            </a:r>
          </a:p>
          <a:p>
            <a:pPr marL="0" indent="0">
              <a:buNone/>
            </a:pPr>
            <a:r>
              <a:rPr lang="fr-FR" dirty="0" smtClean="0"/>
              <a:t>Coordination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 </a:t>
            </a:r>
            <a:r>
              <a:rPr lang="fr-FR" dirty="0" err="1" smtClean="0"/>
              <a:t>manufacturing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and the </a:t>
            </a:r>
            <a:r>
              <a:rPr lang="fr-FR" dirty="0" err="1" smtClean="0"/>
              <a:t>market</a:t>
            </a:r>
            <a:r>
              <a:rPr lang="fr-FR" dirty="0" smtClean="0"/>
              <a:t> </a:t>
            </a:r>
            <a:r>
              <a:rPr lang="fr-FR" dirty="0" err="1" smtClean="0"/>
              <a:t>demand</a:t>
            </a:r>
            <a:r>
              <a:rPr lang="fr-F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94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767861" y="1483312"/>
            <a:ext cx="7036437" cy="383427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3600" dirty="0" smtClean="0"/>
              <a:t>http</a:t>
            </a:r>
            <a:r>
              <a:rPr lang="fr-FR" sz="3600" dirty="0"/>
              <a:t>://</a:t>
            </a:r>
            <a:r>
              <a:rPr lang="fr-FR" sz="3600" dirty="0" err="1" smtClean="0"/>
              <a:t>flip.it</a:t>
            </a:r>
            <a:r>
              <a:rPr lang="fr-FR" sz="3600" dirty="0" smtClean="0"/>
              <a:t>/gUp9Ko</a:t>
            </a:r>
          </a:p>
          <a:p>
            <a:endParaRPr lang="fr-FR" sz="3600" dirty="0" smtClean="0"/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36" y="1418257"/>
            <a:ext cx="3101841" cy="39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ANTICIPATE THE AM IMPACT ON BUSINESS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" y="1644539"/>
            <a:ext cx="5861408" cy="44160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08" y="1644539"/>
            <a:ext cx="6119992" cy="441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GET </a:t>
            </a:r>
            <a:r>
              <a:rPr lang="fr-FR" smtClean="0"/>
              <a:t>YOUR ORGANIZATION READY FOR AM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8137" y="1865312"/>
            <a:ext cx="10477501" cy="3935413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Gather</a:t>
            </a:r>
            <a:r>
              <a:rPr lang="fr-FR" dirty="0" smtClean="0"/>
              <a:t>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 smtClean="0"/>
              <a:t>outside</a:t>
            </a:r>
            <a:r>
              <a:rPr lang="fr-FR" dirty="0" smtClean="0"/>
              <a:t>: </a:t>
            </a:r>
            <a:r>
              <a:rPr lang="fr-FR" dirty="0" err="1"/>
              <a:t>u</a:t>
            </a:r>
            <a:r>
              <a:rPr lang="fr-FR" dirty="0" err="1" smtClean="0"/>
              <a:t>niversities</a:t>
            </a:r>
            <a:r>
              <a:rPr lang="fr-FR" dirty="0" smtClean="0"/>
              <a:t>, AM Providers, </a:t>
            </a:r>
            <a:r>
              <a:rPr lang="fr-FR" dirty="0" err="1" smtClean="0"/>
              <a:t>Governmental</a:t>
            </a:r>
            <a:r>
              <a:rPr lang="fr-FR" dirty="0" smtClean="0"/>
              <a:t> </a:t>
            </a:r>
            <a:r>
              <a:rPr lang="fr-FR" dirty="0" err="1" smtClean="0"/>
              <a:t>laboratories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Move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r>
              <a:rPr lang="fr-FR" dirty="0" smtClean="0"/>
              <a:t> : </a:t>
            </a:r>
            <a:r>
              <a:rPr lang="fr-FR" dirty="0" err="1"/>
              <a:t>b</a:t>
            </a:r>
            <a:r>
              <a:rPr lang="fr-FR" dirty="0" err="1" smtClean="0"/>
              <a:t>uild</a:t>
            </a:r>
            <a:r>
              <a:rPr lang="fr-FR" dirty="0" smtClean="0"/>
              <a:t> expertise and </a:t>
            </a:r>
            <a:r>
              <a:rPr lang="fr-FR" dirty="0" err="1" smtClean="0"/>
              <a:t>reduce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resistance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Focus and </a:t>
            </a:r>
            <a:r>
              <a:rPr lang="fr-FR" dirty="0" err="1" smtClean="0"/>
              <a:t>prioritize</a:t>
            </a:r>
            <a:r>
              <a:rPr lang="fr-FR" dirty="0" smtClean="0"/>
              <a:t> : </a:t>
            </a:r>
            <a:r>
              <a:rPr lang="fr-FR" dirty="0" err="1"/>
              <a:t>b</a:t>
            </a:r>
            <a:r>
              <a:rPr lang="fr-FR" dirty="0" err="1" smtClean="0"/>
              <a:t>uild</a:t>
            </a:r>
            <a:r>
              <a:rPr lang="fr-FR" dirty="0" smtClean="0"/>
              <a:t> up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wins</a:t>
            </a:r>
            <a:r>
              <a:rPr lang="fr-FR" dirty="0" smtClean="0"/>
              <a:t> ans </a:t>
            </a:r>
            <a:r>
              <a:rPr lang="fr-FR" dirty="0" err="1" smtClean="0"/>
              <a:t>feasable</a:t>
            </a:r>
            <a:r>
              <a:rPr lang="fr-FR" dirty="0" smtClean="0"/>
              <a:t> </a:t>
            </a:r>
            <a:r>
              <a:rPr lang="fr-FR" dirty="0" err="1" smtClean="0"/>
              <a:t>choices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Keep</a:t>
            </a:r>
            <a:r>
              <a:rPr lang="fr-FR" dirty="0" smtClean="0"/>
              <a:t> an </a:t>
            </a:r>
            <a:r>
              <a:rPr lang="fr-FR" dirty="0" err="1" smtClean="0"/>
              <a:t>eyes</a:t>
            </a:r>
            <a:r>
              <a:rPr lang="fr-FR" dirty="0" smtClean="0"/>
              <a:t> on the long </a:t>
            </a:r>
            <a:r>
              <a:rPr lang="fr-FR" dirty="0" err="1" smtClean="0"/>
              <a:t>run</a:t>
            </a:r>
            <a:r>
              <a:rPr lang="fr-FR" dirty="0" smtClean="0"/>
              <a:t>  : look for </a:t>
            </a:r>
            <a:r>
              <a:rPr lang="fr-FR" dirty="0" err="1" smtClean="0"/>
              <a:t>cost</a:t>
            </a:r>
            <a:r>
              <a:rPr lang="fr-FR" dirty="0" smtClean="0"/>
              <a:t> and </a:t>
            </a:r>
            <a:r>
              <a:rPr lang="fr-FR" dirty="0" err="1" smtClean="0"/>
              <a:t>supply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r>
              <a:rPr lang="fr-FR" dirty="0" smtClean="0"/>
              <a:t> </a:t>
            </a:r>
            <a:r>
              <a:rPr lang="fr-FR" dirty="0" err="1" smtClean="0"/>
              <a:t>opportunities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CHOOSE THE RIGHT PATH OF INNOVATION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8" y="1325563"/>
            <a:ext cx="6072187" cy="4936233"/>
          </a:xfrm>
        </p:spPr>
      </p:pic>
      <p:sp>
        <p:nvSpPr>
          <p:cNvPr id="6" name="ZoneTexte 5"/>
          <p:cNvSpPr txBox="1"/>
          <p:nvPr/>
        </p:nvSpPr>
        <p:spPr>
          <a:xfrm>
            <a:off x="164242" y="1379538"/>
            <a:ext cx="528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Path 1: AM Technologies Exploration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Path 2: </a:t>
            </a:r>
            <a:r>
              <a:rPr lang="fr-FR" sz="2400" dirty="0" err="1" smtClean="0"/>
              <a:t>Scale</a:t>
            </a:r>
            <a:r>
              <a:rPr lang="fr-FR" sz="2400" dirty="0" smtClean="0"/>
              <a:t> </a:t>
            </a:r>
            <a:r>
              <a:rPr lang="fr-FR" sz="2400" dirty="0" err="1" smtClean="0"/>
              <a:t>Economics</a:t>
            </a:r>
            <a:r>
              <a:rPr lang="fr-FR" sz="2400" dirty="0" smtClean="0"/>
              <a:t> </a:t>
            </a:r>
            <a:r>
              <a:rPr lang="fr-FR" sz="2400" dirty="0" err="1" smtClean="0"/>
              <a:t>offered</a:t>
            </a:r>
            <a:r>
              <a:rPr lang="fr-FR" sz="2400" dirty="0" smtClean="0"/>
              <a:t> by AM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Path 3: FOCUS ON Product Evolution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Path 4: New </a:t>
            </a:r>
            <a:r>
              <a:rPr lang="fr-FR" sz="2400" dirty="0" err="1" smtClean="0"/>
              <a:t>Bussiness</a:t>
            </a:r>
            <a:r>
              <a:rPr lang="fr-FR" sz="2400" dirty="0" smtClean="0"/>
              <a:t> Model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769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DO COST ANALYSIS « AM VS TRADITIONAL »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9344" y="1591708"/>
            <a:ext cx="10515600" cy="4351338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§"/>
            </a:pPr>
            <a:r>
              <a:rPr lang="fr-FR" dirty="0" err="1" smtClean="0"/>
              <a:t>Manufacturing</a:t>
            </a:r>
            <a:r>
              <a:rPr lang="fr-FR" dirty="0" smtClean="0"/>
              <a:t> </a:t>
            </a:r>
            <a:r>
              <a:rPr lang="fr-FR" dirty="0" err="1" smtClean="0"/>
              <a:t>Costs</a:t>
            </a:r>
            <a:r>
              <a:rPr lang="fr-FR" dirty="0" smtClean="0"/>
              <a:t> </a:t>
            </a:r>
          </a:p>
          <a:p>
            <a:pPr marL="0" indent="0" fontAlgn="base">
              <a:buNone/>
            </a:pPr>
            <a:r>
              <a:rPr lang="fr-FR" dirty="0" smtClean="0"/>
              <a:t>GE Aviation has </a:t>
            </a:r>
            <a:r>
              <a:rPr lang="fr-FR" dirty="0" err="1" smtClean="0"/>
              <a:t>switched</a:t>
            </a:r>
            <a:r>
              <a:rPr lang="fr-FR" dirty="0" smtClean="0"/>
              <a:t> to printing the fuel </a:t>
            </a:r>
            <a:r>
              <a:rPr lang="fr-FR" dirty="0" err="1" smtClean="0"/>
              <a:t>nozzles</a:t>
            </a:r>
            <a:r>
              <a:rPr lang="fr-FR" dirty="0" smtClean="0"/>
              <a:t> of certain jet </a:t>
            </a:r>
            <a:r>
              <a:rPr lang="fr-FR" dirty="0" err="1" smtClean="0"/>
              <a:t>engines</a:t>
            </a:r>
            <a:r>
              <a:rPr lang="fr-FR" dirty="0" smtClean="0"/>
              <a:t>. Printing </a:t>
            </a: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 err="1" smtClean="0"/>
              <a:t>allows</a:t>
            </a:r>
            <a:r>
              <a:rPr lang="fr-FR" dirty="0" smtClean="0"/>
              <a:t> a </a:t>
            </a:r>
            <a:r>
              <a:rPr lang="fr-FR" dirty="0" err="1" smtClean="0"/>
              <a:t>nozzle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assembled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20 </a:t>
            </a:r>
            <a:r>
              <a:rPr lang="fr-FR" dirty="0" err="1" smtClean="0"/>
              <a:t>separately</a:t>
            </a:r>
            <a:r>
              <a:rPr lang="fr-FR" dirty="0" smtClean="0"/>
              <a:t> parts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fabricated</a:t>
            </a:r>
            <a:r>
              <a:rPr lang="fr-FR" dirty="0" smtClean="0"/>
              <a:t> in on </a:t>
            </a:r>
            <a:r>
              <a:rPr lang="fr-FR" dirty="0" err="1" smtClean="0"/>
              <a:t>epiece</a:t>
            </a:r>
            <a:r>
              <a:rPr lang="fr-FR" dirty="0" smtClean="0"/>
              <a:t>. This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cut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of </a:t>
            </a:r>
            <a:r>
              <a:rPr lang="fr-FR" dirty="0" err="1" smtClean="0"/>
              <a:t>manufacturing</a:t>
            </a:r>
            <a:r>
              <a:rPr lang="fr-FR" dirty="0" smtClean="0"/>
              <a:t> by 75% . </a:t>
            </a:r>
          </a:p>
          <a:p>
            <a:pPr marL="0" indent="0" fontAlgn="base">
              <a:buNone/>
            </a:pPr>
            <a:endParaRPr lang="fr-FR" dirty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Life Cycle </a:t>
            </a:r>
            <a:r>
              <a:rPr lang="fr-FR" dirty="0" err="1" smtClean="0"/>
              <a:t>Costs</a:t>
            </a:r>
            <a:endParaRPr lang="fr-FR" dirty="0" smtClean="0"/>
          </a:p>
          <a:p>
            <a:pPr marL="0" indent="0" fontAlgn="base">
              <a:buNone/>
            </a:pPr>
            <a:r>
              <a:rPr lang="fr-FR" dirty="0" smtClean="0"/>
              <a:t>3D printing </a:t>
            </a:r>
            <a:r>
              <a:rPr lang="fr-FR" dirty="0" err="1" smtClean="0"/>
              <a:t>Hinge</a:t>
            </a:r>
            <a:r>
              <a:rPr lang="fr-FR" dirty="0" smtClean="0"/>
              <a:t> </a:t>
            </a:r>
            <a:r>
              <a:rPr lang="fr-FR" dirty="0" err="1" smtClean="0"/>
              <a:t>Bracket</a:t>
            </a:r>
            <a:r>
              <a:rPr lang="fr-FR" dirty="0" smtClean="0"/>
              <a:t> </a:t>
            </a:r>
            <a:r>
              <a:rPr lang="fr-FR" dirty="0" err="1" smtClean="0"/>
              <a:t>reduce</a:t>
            </a:r>
            <a:r>
              <a:rPr lang="fr-FR" dirty="0" smtClean="0"/>
              <a:t> the </a:t>
            </a:r>
            <a:r>
              <a:rPr lang="fr-FR" dirty="0" err="1" smtClean="0"/>
              <a:t>weight</a:t>
            </a:r>
            <a:r>
              <a:rPr lang="fr-FR" dirty="0" smtClean="0"/>
              <a:t> per plane by 10kg </a:t>
            </a:r>
          </a:p>
          <a:p>
            <a:pPr marL="0" indent="0" fontAlgn="base">
              <a:buNone/>
            </a:pPr>
            <a:r>
              <a:rPr lang="fr-FR" dirty="0" smtClean="0"/>
              <a:t>(fuel </a:t>
            </a:r>
            <a:r>
              <a:rPr lang="fr-FR" dirty="0" err="1" smtClean="0"/>
              <a:t>effeciency</a:t>
            </a:r>
            <a:r>
              <a:rPr lang="fr-FR" dirty="0" smtClean="0"/>
              <a:t> x 40 </a:t>
            </a:r>
            <a:r>
              <a:rPr lang="fr-FR" dirty="0" err="1" smtClean="0"/>
              <a:t>years</a:t>
            </a:r>
            <a:r>
              <a:rPr lang="fr-FR" dirty="0" smtClean="0"/>
              <a:t>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START WITH HIGHT-END PRODUCT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2913" y="1480621"/>
            <a:ext cx="10729912" cy="352089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Luxury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 for </a:t>
            </a:r>
            <a:r>
              <a:rPr lang="fr-FR" dirty="0" err="1" smtClean="0"/>
              <a:t>customers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appreciate</a:t>
            </a:r>
            <a:r>
              <a:rPr lang="fr-FR" dirty="0" smtClean="0"/>
              <a:t> the Innovation and </a:t>
            </a:r>
            <a:r>
              <a:rPr lang="fr-FR" dirty="0" err="1" smtClean="0"/>
              <a:t>flexibility</a:t>
            </a:r>
            <a:r>
              <a:rPr lang="fr-FR" dirty="0" smtClean="0"/>
              <a:t>. 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Waiting</a:t>
            </a:r>
            <a:r>
              <a:rPr lang="fr-FR" dirty="0" smtClean="0"/>
              <a:t> for the </a:t>
            </a:r>
            <a:r>
              <a:rPr lang="fr-FR" dirty="0" err="1" smtClean="0"/>
              <a:t>maturity</a:t>
            </a:r>
            <a:r>
              <a:rPr lang="fr-FR" dirty="0" smtClean="0"/>
              <a:t> and </a:t>
            </a: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effectiveness</a:t>
            </a:r>
            <a:r>
              <a:rPr lang="fr-FR" dirty="0" smtClean="0"/>
              <a:t> of AM.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G</a:t>
            </a:r>
            <a:r>
              <a:rPr lang="fr-FR" dirty="0" err="1" smtClean="0"/>
              <a:t>rowing</a:t>
            </a:r>
            <a:r>
              <a:rPr lang="fr-FR" dirty="0" smtClean="0"/>
              <a:t> </a:t>
            </a:r>
            <a:r>
              <a:rPr lang="fr-FR" dirty="0" err="1" smtClean="0"/>
              <a:t>experience</a:t>
            </a:r>
            <a:r>
              <a:rPr lang="fr-FR" dirty="0" smtClean="0"/>
              <a:t> </a:t>
            </a:r>
            <a:r>
              <a:rPr lang="fr-FR" dirty="0" err="1" smtClean="0"/>
              <a:t>among</a:t>
            </a:r>
            <a:r>
              <a:rPr lang="fr-FR" dirty="0" smtClean="0"/>
              <a:t> the </a:t>
            </a:r>
            <a:r>
              <a:rPr lang="fr-FR" dirty="0" err="1" smtClean="0"/>
              <a:t>engineers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Spot the </a:t>
            </a:r>
            <a:r>
              <a:rPr lang="fr-FR" dirty="0" err="1" smtClean="0"/>
              <a:t>opportunities</a:t>
            </a:r>
            <a:r>
              <a:rPr lang="fr-FR" dirty="0" smtClean="0"/>
              <a:t> to </a:t>
            </a:r>
            <a:r>
              <a:rPr lang="fr-FR" dirty="0" err="1" smtClean="0"/>
              <a:t>make</a:t>
            </a:r>
            <a:r>
              <a:rPr lang="fr-FR" dirty="0" smtClean="0"/>
              <a:t> parts for mass-</a:t>
            </a:r>
            <a:r>
              <a:rPr lang="fr-FR" dirty="0" err="1" smtClean="0"/>
              <a:t>market</a:t>
            </a:r>
            <a:r>
              <a:rPr lang="fr-FR" dirty="0" smtClean="0"/>
              <a:t> segment.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Automotives</a:t>
            </a:r>
            <a:r>
              <a:rPr lang="fr-FR" dirty="0" smtClean="0"/>
              <a:t> </a:t>
            </a:r>
            <a:r>
              <a:rPr lang="fr-FR" dirty="0" err="1" smtClean="0"/>
              <a:t>Industry</a:t>
            </a:r>
            <a:r>
              <a:rPr lang="fr-FR" dirty="0" smtClean="0"/>
              <a:t>: Concept Cars, BMW </a:t>
            </a:r>
            <a:r>
              <a:rPr lang="fr-FR" dirty="0" err="1" smtClean="0"/>
              <a:t>choose</a:t>
            </a:r>
            <a:r>
              <a:rPr lang="fr-FR" dirty="0" smtClean="0"/>
              <a:t> Rolls-Royce. 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5324404"/>
            <a:ext cx="957262" cy="11974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00175" y="5413843"/>
            <a:ext cx="9523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fr-FR" sz="2200" dirty="0"/>
              <a:t>Rolls-Royce Designers </a:t>
            </a:r>
            <a:r>
              <a:rPr lang="fr-FR" sz="2200" dirty="0" err="1"/>
              <a:t>See</a:t>
            </a:r>
            <a:r>
              <a:rPr lang="fr-FR" sz="2200" dirty="0"/>
              <a:t> a </a:t>
            </a:r>
            <a:r>
              <a:rPr lang="fr-FR" sz="2200" dirty="0" err="1"/>
              <a:t>Luxurious</a:t>
            </a:r>
            <a:r>
              <a:rPr lang="fr-FR" sz="2200" dirty="0"/>
              <a:t> Future in </a:t>
            </a:r>
            <a:r>
              <a:rPr lang="fr-FR" sz="2200" dirty="0" err="1"/>
              <a:t>Personalized</a:t>
            </a:r>
            <a:r>
              <a:rPr lang="fr-FR" sz="2200" dirty="0"/>
              <a:t>, 3D </a:t>
            </a:r>
            <a:r>
              <a:rPr lang="fr-FR" sz="2200" dirty="0" err="1"/>
              <a:t>Printed</a:t>
            </a:r>
            <a:r>
              <a:rPr lang="fr-FR" sz="2200" dirty="0"/>
              <a:t> </a:t>
            </a:r>
            <a:r>
              <a:rPr lang="fr-FR" sz="2200" dirty="0" err="1" smtClean="0"/>
              <a:t>Exteriors</a:t>
            </a:r>
            <a:endParaRPr lang="fr-FR" sz="2200" dirty="0" smtClean="0"/>
          </a:p>
          <a:p>
            <a:pPr fontAlgn="base"/>
            <a:r>
              <a:rPr lang="fr-FR" sz="2200" dirty="0"/>
              <a:t>https://</a:t>
            </a:r>
            <a:r>
              <a:rPr lang="fr-FR" sz="2200" dirty="0" err="1"/>
              <a:t>goo.gl</a:t>
            </a:r>
            <a:r>
              <a:rPr lang="fr-FR" sz="2200" dirty="0"/>
              <a:t>/0AS7FX</a:t>
            </a:r>
          </a:p>
          <a:p>
            <a:pPr fontAlgn="base"/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7890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START WITH COMPONENT OF A GIVEN PRODUCT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8125" y="1224755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Focusing</a:t>
            </a:r>
            <a:r>
              <a:rPr lang="fr-FR" dirty="0" smtClean="0"/>
              <a:t> first on the component of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Easier</a:t>
            </a:r>
            <a:r>
              <a:rPr lang="fr-FR" dirty="0" smtClean="0"/>
              <a:t> to </a:t>
            </a:r>
            <a:r>
              <a:rPr lang="fr-FR" dirty="0" err="1" smtClean="0"/>
              <a:t>migrate</a:t>
            </a:r>
            <a:r>
              <a:rPr lang="fr-FR" dirty="0" smtClean="0"/>
              <a:t> to Additive </a:t>
            </a:r>
            <a:r>
              <a:rPr lang="fr-FR" dirty="0" err="1" smtClean="0"/>
              <a:t>Manufacturing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Developping</a:t>
            </a:r>
            <a:r>
              <a:rPr lang="fr-FR" dirty="0" smtClean="0"/>
              <a:t> </a:t>
            </a:r>
            <a:r>
              <a:rPr lang="fr-FR" dirty="0" err="1" smtClean="0"/>
              <a:t>organization</a:t>
            </a:r>
            <a:r>
              <a:rPr lang="fr-FR" dirty="0" smtClean="0"/>
              <a:t> know-how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Advancing</a:t>
            </a:r>
            <a:r>
              <a:rPr lang="fr-FR" dirty="0" smtClean="0"/>
              <a:t> to more-</a:t>
            </a:r>
            <a:r>
              <a:rPr lang="fr-FR" dirty="0" err="1" smtClean="0"/>
              <a:t>challenging</a:t>
            </a:r>
            <a:r>
              <a:rPr lang="fr-FR" dirty="0" smtClean="0"/>
              <a:t> components of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Aerospace: Airbus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bracket</a:t>
            </a:r>
            <a:r>
              <a:rPr lang="fr-FR" dirty="0" smtClean="0"/>
              <a:t> to the </a:t>
            </a:r>
            <a:r>
              <a:rPr lang="fr-FR" dirty="0" err="1" smtClean="0"/>
              <a:t>exterior</a:t>
            </a:r>
            <a:r>
              <a:rPr lang="fr-FR" dirty="0" smtClean="0"/>
              <a:t> skin.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7" y="4082384"/>
            <a:ext cx="3095925" cy="24295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46" y="4129777"/>
            <a:ext cx="3569908" cy="23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ESTABLISH A 3D-FOOTHOLD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7732" y="1880928"/>
            <a:ext cx="10116006" cy="3222627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Finding</a:t>
            </a:r>
            <a:r>
              <a:rPr lang="fr-FR" dirty="0" smtClean="0"/>
              <a:t> components </a:t>
            </a:r>
            <a:r>
              <a:rPr lang="fr-FR" dirty="0" err="1" smtClean="0"/>
              <a:t>that</a:t>
            </a:r>
            <a:r>
              <a:rPr lang="fr-FR" dirty="0" smtClean="0"/>
              <a:t> show up in multiple </a:t>
            </a:r>
            <a:r>
              <a:rPr lang="fr-FR" dirty="0" err="1" smtClean="0"/>
              <a:t>products</a:t>
            </a:r>
            <a:r>
              <a:rPr lang="fr-FR" dirty="0" smtClean="0"/>
              <a:t> and use </a:t>
            </a:r>
            <a:r>
              <a:rPr lang="fr-FR" dirty="0" err="1" smtClean="0"/>
              <a:t>them</a:t>
            </a:r>
            <a:r>
              <a:rPr lang="fr-FR" dirty="0" smtClean="0"/>
              <a:t> to </a:t>
            </a:r>
            <a:r>
              <a:rPr lang="fr-FR" dirty="0" err="1" smtClean="0"/>
              <a:t>establish</a:t>
            </a:r>
            <a:r>
              <a:rPr lang="fr-FR" dirty="0" smtClean="0"/>
              <a:t> a 3D-foothold.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Building </a:t>
            </a:r>
            <a:r>
              <a:rPr lang="fr-FR" dirty="0" err="1" smtClean="0"/>
              <a:t>knowledge</a:t>
            </a:r>
            <a:r>
              <a:rPr lang="fr-FR" dirty="0" smtClean="0"/>
              <a:t> and </a:t>
            </a:r>
            <a:r>
              <a:rPr lang="fr-FR" dirty="0" err="1" smtClean="0"/>
              <a:t>awareness</a:t>
            </a:r>
            <a:r>
              <a:rPr lang="fr-FR" dirty="0" smtClean="0"/>
              <a:t> on how AM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enhance</a:t>
            </a:r>
            <a:r>
              <a:rPr lang="fr-FR" dirty="0" smtClean="0"/>
              <a:t> the performance. 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Defense</a:t>
            </a:r>
            <a:r>
              <a:rPr lang="fr-FR" dirty="0" smtClean="0"/>
              <a:t> </a:t>
            </a:r>
            <a:r>
              <a:rPr lang="fr-FR" dirty="0" err="1" smtClean="0"/>
              <a:t>Industry</a:t>
            </a:r>
            <a:r>
              <a:rPr lang="fr-FR" dirty="0" smtClean="0"/>
              <a:t>: A design </a:t>
            </a:r>
            <a:r>
              <a:rPr lang="fr-FR" dirty="0" err="1" smtClean="0"/>
              <a:t>improvement</a:t>
            </a:r>
            <a:r>
              <a:rPr lang="fr-FR" dirty="0"/>
              <a:t> </a:t>
            </a:r>
            <a:r>
              <a:rPr lang="fr-FR" dirty="0" smtClean="0"/>
              <a:t>for a </a:t>
            </a:r>
            <a:r>
              <a:rPr lang="fr-FR" dirty="0" err="1" smtClean="0"/>
              <a:t>fighter</a:t>
            </a:r>
            <a:r>
              <a:rPr lang="fr-FR" dirty="0" smtClean="0"/>
              <a:t> jet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transferred</a:t>
            </a:r>
            <a:r>
              <a:rPr lang="fr-FR" dirty="0" smtClean="0"/>
              <a:t> to drones, missiles or satellites.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2" y="5286374"/>
            <a:ext cx="1125992" cy="111442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912910" y="5658920"/>
            <a:ext cx="40429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Growing</a:t>
            </a:r>
            <a:r>
              <a:rPr lang="fr-FR" sz="2200" dirty="0"/>
              <a:t> </a:t>
            </a:r>
            <a:r>
              <a:rPr lang="fr-FR" sz="2200" dirty="0" err="1"/>
              <a:t>UAVs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</a:t>
            </a:r>
            <a:r>
              <a:rPr lang="fr-FR" sz="2200" dirty="0" err="1"/>
              <a:t>Chemistry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8238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606040" y="1354181"/>
            <a:ext cx="6979920" cy="41757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LAW </a:t>
            </a:r>
            <a:r>
              <a:rPr lang="fr-FR" smtClean="0"/>
              <a:t>&amp; INTELLECTUAL </a:t>
            </a:r>
            <a:r>
              <a:rPr lang="fr-FR" smtClean="0"/>
              <a:t>PROPERTY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23938" y="1414798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Impact on Law and </a:t>
            </a:r>
            <a:r>
              <a:rPr lang="fr-FR" dirty="0" err="1"/>
              <a:t>intellectual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: Just </a:t>
            </a:r>
            <a:r>
              <a:rPr lang="fr-FR" dirty="0" err="1"/>
              <a:t>like</a:t>
            </a:r>
            <a:r>
              <a:rPr lang="fr-FR" dirty="0"/>
              <a:t> file-sharing sites </a:t>
            </a:r>
            <a:r>
              <a:rPr lang="fr-FR" dirty="0" err="1"/>
              <a:t>shook</a:t>
            </a:r>
            <a:r>
              <a:rPr lang="fr-FR" dirty="0"/>
              <a:t> the music </a:t>
            </a:r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made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copy and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smtClean="0"/>
              <a:t>music.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easily</a:t>
            </a:r>
            <a:r>
              <a:rPr lang="fr-FR" dirty="0"/>
              <a:t> copy, </a:t>
            </a:r>
            <a:r>
              <a:rPr lang="fr-FR" dirty="0" err="1"/>
              <a:t>share</a:t>
            </a:r>
            <a:r>
              <a:rPr lang="fr-FR" dirty="0"/>
              <a:t>, </a:t>
            </a:r>
            <a:r>
              <a:rPr lang="fr-FR" dirty="0" err="1"/>
              <a:t>modify</a:t>
            </a:r>
            <a:r>
              <a:rPr lang="fr-FR" dirty="0"/>
              <a:t> and </a:t>
            </a:r>
            <a:r>
              <a:rPr lang="fr-FR" dirty="0" err="1"/>
              <a:t>print</a:t>
            </a:r>
            <a:r>
              <a:rPr lang="fr-FR" dirty="0"/>
              <a:t> 3D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ignite</a:t>
            </a:r>
            <a:r>
              <a:rPr lang="fr-FR" dirty="0"/>
              <a:t> a new </a:t>
            </a:r>
            <a:r>
              <a:rPr lang="fr-FR" dirty="0" err="1"/>
              <a:t>wave</a:t>
            </a:r>
            <a:r>
              <a:rPr lang="fr-FR" dirty="0"/>
              <a:t> of </a:t>
            </a:r>
            <a:r>
              <a:rPr lang="fr-FR" dirty="0" err="1"/>
              <a:t>intellectual</a:t>
            </a:r>
            <a:r>
              <a:rPr lang="fr-FR" dirty="0"/>
              <a:t>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issues.Impact</a:t>
            </a:r>
            <a:r>
              <a:rPr lang="fr-FR" dirty="0"/>
              <a:t> on </a:t>
            </a:r>
            <a:r>
              <a:rPr lang="fr-FR" dirty="0" err="1"/>
              <a:t>human</a:t>
            </a:r>
            <a:r>
              <a:rPr lang="fr-FR" dirty="0"/>
              <a:t> ressources 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7" y="4800600"/>
            <a:ext cx="1515760" cy="150018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971800" y="5550693"/>
            <a:ext cx="3985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Will 3D Printing Break Copyright?</a:t>
            </a:r>
          </a:p>
        </p:txBody>
      </p:sp>
    </p:spTree>
    <p:extLst>
      <p:ext uri="{BB962C8B-B14F-4D97-AF65-F5344CB8AC3E}">
        <p14:creationId xmlns:p14="http://schemas.microsoft.com/office/powerpoint/2010/main" val="6810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R&amp;D : FAST PROTOTYPING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7012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Trek Uses Multi-</a:t>
            </a:r>
            <a:r>
              <a:rPr lang="fr-FR" dirty="0" err="1"/>
              <a:t>Material</a:t>
            </a:r>
            <a:r>
              <a:rPr lang="fr-FR" dirty="0"/>
              <a:t> 3D Printing</a:t>
            </a:r>
          </a:p>
          <a:p>
            <a:pPr>
              <a:buFont typeface="Wingdings" charset="2"/>
              <a:buChar char="§"/>
            </a:pPr>
            <a:r>
              <a:rPr lang="fr-FR" dirty="0"/>
              <a:t>The bike-</a:t>
            </a:r>
            <a:r>
              <a:rPr lang="fr-FR" dirty="0" err="1"/>
              <a:t>obsessed</a:t>
            </a:r>
            <a:r>
              <a:rPr lang="fr-FR" dirty="0"/>
              <a:t> </a:t>
            </a:r>
            <a:r>
              <a:rPr lang="fr-FR" dirty="0" err="1"/>
              <a:t>engineers</a:t>
            </a:r>
            <a:r>
              <a:rPr lang="fr-FR" dirty="0"/>
              <a:t> at Trek use a </a:t>
            </a:r>
            <a:r>
              <a:rPr lang="fr-FR" dirty="0" err="1"/>
              <a:t>color</a:t>
            </a:r>
            <a:r>
              <a:rPr lang="fr-FR" dirty="0"/>
              <a:t>, multi-</a:t>
            </a:r>
            <a:r>
              <a:rPr lang="fr-FR" dirty="0" err="1"/>
              <a:t>material</a:t>
            </a:r>
            <a:r>
              <a:rPr lang="fr-FR" dirty="0"/>
              <a:t> 3D printer for </a:t>
            </a:r>
            <a:r>
              <a:rPr lang="fr-FR" dirty="0" err="1"/>
              <a:t>realistic</a:t>
            </a:r>
            <a:r>
              <a:rPr lang="fr-FR" dirty="0"/>
              <a:t> prototypes.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93307"/>
            <a:ext cx="1053012" cy="10421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767" y="3001168"/>
            <a:ext cx="3402331" cy="244713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072164" y="5946664"/>
            <a:ext cx="2911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Treck</a:t>
            </a:r>
            <a:r>
              <a:rPr lang="fr-FR" sz="2200" dirty="0"/>
              <a:t> </a:t>
            </a:r>
            <a:r>
              <a:rPr lang="fr-FR" sz="2200" dirty="0" err="1"/>
              <a:t>rapid</a:t>
            </a:r>
            <a:r>
              <a:rPr lang="fr-FR" sz="2200" dirty="0"/>
              <a:t> </a:t>
            </a:r>
            <a:r>
              <a:rPr lang="fr-FR" sz="2200" dirty="0" err="1"/>
              <a:t>prototyping</a:t>
            </a:r>
            <a:r>
              <a:rPr lang="fr-FR" sz="2200" dirty="0"/>
              <a:t> 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7278"/>
            <a:ext cx="3434986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FOOD PRINTING </a:t>
            </a:r>
            <a:endParaRPr lang="fr-FR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" y="2240262"/>
            <a:ext cx="5037432" cy="3114260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06" y="2126466"/>
            <a:ext cx="5253036" cy="32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SUPPLY CHAIN 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585787" y="1185861"/>
            <a:ext cx="10544175" cy="420052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3D Printing </a:t>
            </a:r>
            <a:r>
              <a:rPr lang="fr-FR" dirty="0"/>
              <a:t>on </a:t>
            </a:r>
            <a:r>
              <a:rPr lang="fr-FR" dirty="0" err="1" smtClean="0"/>
              <a:t>demand</a:t>
            </a:r>
            <a:r>
              <a:rPr lang="fr-FR" dirty="0" smtClean="0"/>
              <a:t>, </a:t>
            </a:r>
            <a:r>
              <a:rPr lang="fr-FR" dirty="0" err="1" smtClean="0"/>
              <a:t>low</a:t>
            </a:r>
            <a:r>
              <a:rPr lang="fr-FR" dirty="0" smtClean="0"/>
              <a:t> volume of </a:t>
            </a:r>
            <a:r>
              <a:rPr lang="fr-FR" dirty="0" err="1" smtClean="0"/>
              <a:t>complex</a:t>
            </a:r>
            <a:r>
              <a:rPr lang="fr-FR" dirty="0" smtClean="0"/>
              <a:t> and </a:t>
            </a:r>
            <a:r>
              <a:rPr lang="fr-FR" dirty="0" err="1" smtClean="0"/>
              <a:t>personalized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No finish </a:t>
            </a:r>
            <a:r>
              <a:rPr lang="fr-FR" dirty="0" err="1" smtClean="0"/>
              <a:t>product</a:t>
            </a:r>
            <a:r>
              <a:rPr lang="fr-FR" dirty="0" smtClean="0"/>
              <a:t> on </a:t>
            </a:r>
            <a:r>
              <a:rPr lang="fr-FR" dirty="0" err="1" smtClean="0"/>
              <a:t>shelves</a:t>
            </a:r>
            <a:r>
              <a:rPr lang="fr-FR" dirty="0" smtClean="0"/>
              <a:t> or </a:t>
            </a:r>
            <a:r>
              <a:rPr lang="fr-FR" dirty="0" err="1" smtClean="0"/>
              <a:t>stacked</a:t>
            </a:r>
            <a:r>
              <a:rPr lang="fr-FR" dirty="0" smtClean="0"/>
              <a:t> in </a:t>
            </a:r>
            <a:r>
              <a:rPr lang="fr-FR" dirty="0" err="1" smtClean="0"/>
              <a:t>warehouses</a:t>
            </a:r>
            <a:r>
              <a:rPr lang="fr-FR" dirty="0" smtClean="0"/>
              <a:t> </a:t>
            </a:r>
            <a:r>
              <a:rPr lang="fr-FR" dirty="0" err="1" smtClean="0"/>
              <a:t>anymore</a:t>
            </a:r>
            <a:r>
              <a:rPr lang="fr-FR" dirty="0" smtClean="0"/>
              <a:t>. No more « </a:t>
            </a:r>
            <a:r>
              <a:rPr lang="fr-FR" dirty="0" err="1" smtClean="0"/>
              <a:t>just</a:t>
            </a:r>
            <a:r>
              <a:rPr lang="fr-FR" dirty="0" smtClean="0"/>
              <a:t> in time </a:t>
            </a:r>
            <a:r>
              <a:rPr lang="fr-FR" dirty="0" err="1" smtClean="0"/>
              <a:t>inventory</a:t>
            </a:r>
            <a:r>
              <a:rPr lang="fr-FR" dirty="0" smtClean="0"/>
              <a:t> ».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 smtClean="0"/>
              <a:t>rise</a:t>
            </a:r>
            <a:r>
              <a:rPr lang="fr-FR" dirty="0" smtClean="0"/>
              <a:t> of robots and drones. </a:t>
            </a: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3D </a:t>
            </a:r>
            <a:r>
              <a:rPr lang="fr-FR" dirty="0" err="1" smtClean="0"/>
              <a:t>Printed</a:t>
            </a:r>
            <a:r>
              <a:rPr lang="fr-FR" dirty="0" smtClean="0"/>
              <a:t> robots and </a:t>
            </a:r>
            <a:r>
              <a:rPr lang="fr-FR" dirty="0" err="1" smtClean="0"/>
              <a:t>delivery</a:t>
            </a:r>
            <a:r>
              <a:rPr lang="fr-FR" dirty="0" smtClean="0"/>
              <a:t> drones. 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Consumer </a:t>
            </a:r>
            <a:r>
              <a:rPr lang="fr-FR" dirty="0" err="1"/>
              <a:t>Takes</a:t>
            </a:r>
            <a:r>
              <a:rPr lang="fr-FR" dirty="0"/>
              <a:t> </a:t>
            </a:r>
            <a:r>
              <a:rPr lang="fr-FR" dirty="0" smtClean="0"/>
              <a:t>charge. </a:t>
            </a:r>
            <a:r>
              <a:rPr lang="fr-FR" dirty="0" err="1" smtClean="0"/>
              <a:t>Rather</a:t>
            </a:r>
            <a:r>
              <a:rPr lang="fr-FR" dirty="0" smtClean="0"/>
              <a:t> </a:t>
            </a:r>
            <a:r>
              <a:rPr lang="fr-FR" dirty="0" err="1"/>
              <a:t>than</a:t>
            </a:r>
            <a:r>
              <a:rPr lang="fr-FR" dirty="0"/>
              <a:t> plan, source, </a:t>
            </a:r>
            <a:r>
              <a:rPr lang="fr-FR" dirty="0" err="1"/>
              <a:t>make</a:t>
            </a:r>
            <a:r>
              <a:rPr lang="fr-FR" dirty="0"/>
              <a:t>, </a:t>
            </a:r>
            <a:r>
              <a:rPr lang="fr-FR" dirty="0" err="1"/>
              <a:t>deliver</a:t>
            </a:r>
            <a:r>
              <a:rPr lang="fr-FR" dirty="0"/>
              <a:t>, and return, a future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model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start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consumer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initiate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, </a:t>
            </a:r>
            <a:r>
              <a:rPr lang="fr-FR" dirty="0" err="1"/>
              <a:t>deliver</a:t>
            </a:r>
            <a:r>
              <a:rPr lang="fr-FR" dirty="0"/>
              <a:t> and return.</a:t>
            </a:r>
            <a:endParaRPr lang="fr-FR" dirty="0" smtClean="0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5600700"/>
            <a:ext cx="1077912" cy="10668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58380" y="5949453"/>
            <a:ext cx="47922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Digitizing</a:t>
            </a:r>
            <a:r>
              <a:rPr lang="fr-FR" sz="2200" dirty="0"/>
              <a:t> the </a:t>
            </a:r>
            <a:r>
              <a:rPr lang="fr-FR" sz="2200" dirty="0" err="1"/>
              <a:t>External</a:t>
            </a:r>
            <a:r>
              <a:rPr lang="fr-FR" sz="2200" dirty="0"/>
              <a:t> </a:t>
            </a:r>
            <a:r>
              <a:rPr lang="fr-FR" sz="2200" dirty="0" err="1"/>
              <a:t>Supply</a:t>
            </a:r>
            <a:r>
              <a:rPr lang="fr-FR" sz="2200" dirty="0"/>
              <a:t> </a:t>
            </a:r>
            <a:r>
              <a:rPr lang="fr-FR" sz="2200" dirty="0" smtClean="0"/>
              <a:t>Chain, SAP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5937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MARKETING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9574" y="132556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Customers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connect</a:t>
            </a:r>
            <a:r>
              <a:rPr lang="fr-FR" dirty="0"/>
              <a:t> more in-</a:t>
            </a:r>
            <a:r>
              <a:rPr lang="fr-FR" dirty="0" err="1"/>
              <a:t>depth</a:t>
            </a:r>
            <a:r>
              <a:rPr lang="fr-FR" dirty="0"/>
              <a:t> to a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have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Brand </a:t>
            </a:r>
            <a:r>
              <a:rPr lang="fr-FR" dirty="0"/>
              <a:t>and image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key to </a:t>
            </a:r>
            <a:r>
              <a:rPr lang="fr-FR" dirty="0" err="1"/>
              <a:t>maintaining</a:t>
            </a:r>
            <a:r>
              <a:rPr lang="fr-FR" dirty="0"/>
              <a:t>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reputation</a:t>
            </a:r>
            <a:r>
              <a:rPr lang="fr-FR" dirty="0"/>
              <a:t> in a 3D printing world</a:t>
            </a:r>
            <a:r>
              <a:rPr lang="fr-FR" dirty="0" smtClean="0"/>
              <a:t>. </a:t>
            </a:r>
            <a:r>
              <a:rPr lang="fr-FR" dirty="0" err="1" smtClean="0"/>
              <a:t>Growing</a:t>
            </a:r>
            <a:r>
              <a:rPr lang="fr-FR" dirty="0" smtClean="0"/>
              <a:t> importance of the social media.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Customization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the </a:t>
            </a:r>
            <a:r>
              <a:rPr lang="fr-FR" dirty="0" err="1" smtClean="0"/>
              <a:t>norm</a:t>
            </a:r>
            <a:r>
              <a:rPr lang="fr-FR" dirty="0" smtClean="0"/>
              <a:t>: The </a:t>
            </a:r>
            <a:r>
              <a:rPr lang="fr-FR" dirty="0" err="1"/>
              <a:t>customization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of 3D printing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smtClean="0"/>
              <a:t>force </a:t>
            </a:r>
            <a:r>
              <a:rPr lang="fr-FR" dirty="0" err="1" smtClean="0"/>
              <a:t>companies</a:t>
            </a:r>
            <a:r>
              <a:rPr lang="fr-FR" dirty="0" smtClean="0"/>
              <a:t> to </a:t>
            </a:r>
            <a:r>
              <a:rPr lang="fr-FR" dirty="0" err="1"/>
              <a:t>adjust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sales, distribution and marketing </a:t>
            </a:r>
            <a:r>
              <a:rPr lang="fr-FR" dirty="0" err="1"/>
              <a:t>channels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advantage</a:t>
            </a:r>
            <a:r>
              <a:rPr lang="fr-FR" dirty="0"/>
              <a:t>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capability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customization</a:t>
            </a:r>
            <a:r>
              <a:rPr lang="fr-FR" dirty="0"/>
              <a:t> direct to the consumer.”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Use of 3D Printing in </a:t>
            </a:r>
            <a:r>
              <a:rPr lang="fr-FR" dirty="0" err="1" smtClean="0"/>
              <a:t>advertising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 NEW ADVERTISING TOOL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0988" y="1190210"/>
            <a:ext cx="10515600" cy="3675062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sz="2400" dirty="0"/>
              <a:t>Coca-Cola </a:t>
            </a:r>
            <a:r>
              <a:rPr lang="fr-FR" sz="2400" dirty="0" err="1"/>
              <a:t>wanted</a:t>
            </a:r>
            <a:r>
              <a:rPr lang="fr-FR" sz="2400" dirty="0"/>
              <a:t> to </a:t>
            </a:r>
            <a:r>
              <a:rPr lang="fr-FR" sz="2400" dirty="0" err="1"/>
              <a:t>introduce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new Mini </a:t>
            </a:r>
            <a:r>
              <a:rPr lang="fr-FR" sz="2400" dirty="0" err="1"/>
              <a:t>Bottles</a:t>
            </a:r>
            <a:r>
              <a:rPr lang="fr-FR" sz="2400" dirty="0"/>
              <a:t> in </a:t>
            </a:r>
            <a:r>
              <a:rPr lang="fr-FR" sz="2400" dirty="0" err="1" smtClean="0"/>
              <a:t>Israel</a:t>
            </a:r>
            <a:r>
              <a:rPr lang="fr-FR" sz="2400" dirty="0"/>
              <a:t>.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/>
              <a:t>brand </a:t>
            </a:r>
            <a:r>
              <a:rPr lang="fr-FR" sz="2400" dirty="0" err="1"/>
              <a:t>invited</a:t>
            </a:r>
            <a:r>
              <a:rPr lang="fr-FR" sz="2400" dirty="0"/>
              <a:t> </a:t>
            </a:r>
            <a:r>
              <a:rPr lang="fr-FR" sz="2400" dirty="0" err="1"/>
              <a:t>consumers</a:t>
            </a:r>
            <a:r>
              <a:rPr lang="fr-FR" sz="2400" dirty="0"/>
              <a:t> to </a:t>
            </a:r>
            <a:r>
              <a:rPr lang="fr-FR" sz="2400" dirty="0" err="1"/>
              <a:t>create</a:t>
            </a:r>
            <a:r>
              <a:rPr lang="fr-FR" sz="2400" dirty="0"/>
              <a:t> </a:t>
            </a:r>
            <a:r>
              <a:rPr lang="fr-FR" sz="2400" dirty="0" err="1"/>
              <a:t>tiny</a:t>
            </a:r>
            <a:r>
              <a:rPr lang="fr-FR" sz="2400" dirty="0"/>
              <a:t>, digital versions of </a:t>
            </a:r>
            <a:r>
              <a:rPr lang="fr-FR" sz="2400" dirty="0" err="1"/>
              <a:t>themselves</a:t>
            </a:r>
            <a:r>
              <a:rPr lang="fr-FR" sz="2400" dirty="0"/>
              <a:t> in a mobile </a:t>
            </a:r>
            <a:r>
              <a:rPr lang="fr-FR" sz="2400" dirty="0" err="1"/>
              <a:t>app</a:t>
            </a:r>
            <a:r>
              <a:rPr lang="fr-FR" sz="2400" dirty="0"/>
              <a:t>,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had</a:t>
            </a:r>
            <a:r>
              <a:rPr lang="fr-FR" sz="2400" dirty="0"/>
              <a:t> to tend to </a:t>
            </a:r>
            <a:r>
              <a:rPr lang="fr-FR" sz="2400" dirty="0" err="1"/>
              <a:t>carefully</a:t>
            </a:r>
            <a:r>
              <a:rPr lang="fr-FR" sz="2400" dirty="0"/>
              <a:t>, </a:t>
            </a:r>
            <a:r>
              <a:rPr lang="fr-FR" sz="2400" dirty="0" smtClean="0"/>
              <a:t>Tamagotchi-style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21" y="2852446"/>
            <a:ext cx="4465378" cy="2557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9869" y="5700391"/>
            <a:ext cx="7744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>How Coke, VW, Nokia and </a:t>
            </a:r>
            <a:r>
              <a:rPr lang="fr-FR" dirty="0" err="1"/>
              <a:t>Others</a:t>
            </a:r>
            <a:r>
              <a:rPr lang="fr-FR" dirty="0"/>
              <a:t> Use 3D Printing in </a:t>
            </a:r>
            <a:r>
              <a:rPr lang="fr-FR" dirty="0" smtClean="0"/>
              <a:t>Marketing</a:t>
            </a:r>
          </a:p>
          <a:p>
            <a:r>
              <a:rPr lang="fr-FR" dirty="0" smtClean="0"/>
              <a:t>https</a:t>
            </a:r>
            <a:r>
              <a:rPr lang="fr-FR" dirty="0"/>
              <a:t>://</a:t>
            </a:r>
            <a:r>
              <a:rPr lang="fr-FR" dirty="0" err="1"/>
              <a:t>goo.gl</a:t>
            </a:r>
            <a:r>
              <a:rPr lang="fr-FR" dirty="0"/>
              <a:t>/6coRfP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7" y="2822652"/>
            <a:ext cx="3192513" cy="18763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31" y="4119436"/>
            <a:ext cx="3192513" cy="17840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21" y="5903517"/>
            <a:ext cx="679548" cy="8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9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IMPACT ON E-COMMERCE: FROM E-BAY TO SHAPEWAYS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1168401"/>
            <a:ext cx="6657975" cy="41804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1" y="1168401"/>
            <a:ext cx="4400548" cy="30620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84" y="4386262"/>
            <a:ext cx="1144103" cy="8096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844982" y="4791074"/>
            <a:ext cx="292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www.shapeways.com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12779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HEALTH INDUSTRY (BIOTECH)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2" y="1103936"/>
            <a:ext cx="3893780" cy="276200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2" y="3865940"/>
            <a:ext cx="3893780" cy="25243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3" y="1104903"/>
            <a:ext cx="4558738" cy="33287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62" y="2484938"/>
            <a:ext cx="3305175" cy="29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HUMANITARIAN AID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136433"/>
            <a:ext cx="5834096" cy="313293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723047"/>
            <a:ext cx="5834096" cy="29920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8" y="1136433"/>
            <a:ext cx="5658812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58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CLONE ME : 3D PRINTED SELFIES </a:t>
            </a:r>
            <a:r>
              <a:rPr lang="fr-FR" smtClean="0"/>
              <a:t/>
            </a:r>
            <a:br>
              <a:rPr lang="fr-FR" smtClean="0"/>
            </a:b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16" y="1068388"/>
            <a:ext cx="8295436" cy="4851400"/>
          </a:xfrm>
        </p:spPr>
      </p:pic>
    </p:spTree>
    <p:extLst>
      <p:ext uri="{BB962C8B-B14F-4D97-AF65-F5344CB8AC3E}">
        <p14:creationId xmlns:p14="http://schemas.microsoft.com/office/powerpoint/2010/main" val="115797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3D PRINTING FOR EVERYTHING, FOR ALL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63039"/>
            <a:ext cx="5374869" cy="355568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64" y="1600200"/>
            <a:ext cx="5685016" cy="3418522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0" y="5410200"/>
            <a:ext cx="1293449" cy="12801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58999" y="605028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17 </a:t>
            </a:r>
            <a:r>
              <a:rPr lang="fr-FR" dirty="0" err="1"/>
              <a:t>Incredible</a:t>
            </a:r>
            <a:r>
              <a:rPr lang="fr-FR" dirty="0"/>
              <a:t> 3D </a:t>
            </a:r>
            <a:r>
              <a:rPr lang="fr-FR" dirty="0" err="1"/>
              <a:t>Printed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62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932599" y="1347655"/>
            <a:ext cx="7729728" cy="40306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3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WHAT IS ADDITIVE MANUFACTURING? 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09290" y="1637827"/>
            <a:ext cx="10515600" cy="3429834"/>
          </a:xfrm>
        </p:spPr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Additive </a:t>
            </a:r>
            <a:r>
              <a:rPr lang="fr-FR" dirty="0" err="1" smtClean="0"/>
              <a:t>Manufacturing</a:t>
            </a:r>
            <a:r>
              <a:rPr lang="fr-FR" dirty="0" smtClean="0"/>
              <a:t> (AM) </a:t>
            </a:r>
            <a:r>
              <a:rPr lang="fr-FR" dirty="0" err="1" smtClean="0"/>
              <a:t>refers</a:t>
            </a:r>
            <a:r>
              <a:rPr lang="fr-FR" dirty="0" smtClean="0"/>
              <a:t> to a </a:t>
            </a:r>
            <a:r>
              <a:rPr lang="fr-FR" dirty="0" err="1" smtClean="0"/>
              <a:t>process</a:t>
            </a:r>
            <a:r>
              <a:rPr lang="fr-FR" dirty="0" smtClean="0"/>
              <a:t> by </a:t>
            </a:r>
            <a:r>
              <a:rPr lang="fr-FR" dirty="0" err="1" smtClean="0"/>
              <a:t>which</a:t>
            </a:r>
            <a:r>
              <a:rPr lang="fr-FR" dirty="0" smtClean="0"/>
              <a:t> digital 3D design data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build</a:t>
            </a:r>
            <a:r>
              <a:rPr lang="fr-FR" dirty="0" smtClean="0"/>
              <a:t> up a  component </a:t>
            </a:r>
            <a:r>
              <a:rPr lang="fr-FR" dirty="0" err="1" smtClean="0"/>
              <a:t>layers</a:t>
            </a:r>
            <a:r>
              <a:rPr lang="fr-FR" dirty="0" smtClean="0"/>
              <a:t> by </a:t>
            </a:r>
            <a:r>
              <a:rPr lang="fr-FR" dirty="0" err="1" smtClean="0"/>
              <a:t>depositing</a:t>
            </a:r>
            <a:r>
              <a:rPr lang="fr-FR" dirty="0" smtClean="0"/>
              <a:t> </a:t>
            </a:r>
            <a:r>
              <a:rPr lang="fr-FR" dirty="0" err="1" smtClean="0"/>
              <a:t>material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 smtClean="0"/>
              <a:t>term</a:t>
            </a:r>
            <a:r>
              <a:rPr lang="fr-FR" dirty="0" smtClean="0"/>
              <a:t> ‘3D printing’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increasingly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a </a:t>
            </a:r>
            <a:r>
              <a:rPr lang="fr-FR" dirty="0" err="1" smtClean="0"/>
              <a:t>synonym</a:t>
            </a:r>
            <a:r>
              <a:rPr lang="fr-FR" dirty="0" smtClean="0"/>
              <a:t> for AM. </a:t>
            </a:r>
            <a:r>
              <a:rPr lang="fr-FR" dirty="0" err="1" smtClean="0"/>
              <a:t>However</a:t>
            </a:r>
            <a:r>
              <a:rPr lang="fr-FR" dirty="0" smtClean="0"/>
              <a:t>, the latter </a:t>
            </a:r>
            <a:r>
              <a:rPr lang="fr-FR" dirty="0" err="1" smtClean="0"/>
              <a:t>is</a:t>
            </a:r>
            <a:r>
              <a:rPr lang="fr-FR" dirty="0" smtClean="0"/>
              <a:t> more </a:t>
            </a:r>
            <a:r>
              <a:rPr lang="fr-FR" dirty="0" err="1" smtClean="0"/>
              <a:t>accurate</a:t>
            </a:r>
            <a:r>
              <a:rPr lang="fr-FR" dirty="0" smtClean="0"/>
              <a:t> in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describes</a:t>
            </a:r>
            <a:r>
              <a:rPr lang="fr-FR" dirty="0" smtClean="0"/>
              <a:t> a </a:t>
            </a:r>
            <a:r>
              <a:rPr lang="fr-FR" dirty="0" err="1" smtClean="0"/>
              <a:t>profesional</a:t>
            </a:r>
            <a:r>
              <a:rPr lang="fr-FR" dirty="0" smtClean="0"/>
              <a:t> production technique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clearly</a:t>
            </a:r>
            <a:r>
              <a:rPr lang="fr-FR" dirty="0" smtClean="0"/>
              <a:t> </a:t>
            </a:r>
            <a:r>
              <a:rPr lang="fr-FR" dirty="0" err="1" smtClean="0"/>
              <a:t>distinguished</a:t>
            </a:r>
            <a:r>
              <a:rPr lang="fr-FR" dirty="0" smtClean="0"/>
              <a:t>.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conventionel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of </a:t>
            </a:r>
            <a:r>
              <a:rPr lang="fr-FR" dirty="0" err="1" smtClean="0"/>
              <a:t>material</a:t>
            </a:r>
            <a:r>
              <a:rPr lang="fr-FR" dirty="0" smtClean="0"/>
              <a:t> </a:t>
            </a:r>
            <a:r>
              <a:rPr lang="fr-FR" dirty="0" err="1" smtClean="0"/>
              <a:t>removal</a:t>
            </a:r>
            <a:r>
              <a:rPr lang="fr-FR" dirty="0" smtClean="0"/>
              <a:t>  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" y="5717962"/>
            <a:ext cx="1056780" cy="104592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19778" y="6055999"/>
            <a:ext cx="5154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What</a:t>
            </a:r>
            <a:r>
              <a:rPr lang="fr-FR" sz="2200" dirty="0"/>
              <a:t> Is 3D Printing and How </a:t>
            </a:r>
            <a:r>
              <a:rPr lang="fr-FR" sz="2200" dirty="0" err="1"/>
              <a:t>Does</a:t>
            </a:r>
            <a:r>
              <a:rPr lang="fr-FR" sz="2200" dirty="0"/>
              <a:t> It </a:t>
            </a:r>
            <a:r>
              <a:rPr lang="fr-FR" sz="2200" dirty="0" err="1"/>
              <a:t>Work</a:t>
            </a:r>
            <a:r>
              <a:rPr lang="fr-FR" sz="2200" dirty="0"/>
              <a:t>?</a:t>
            </a:r>
          </a:p>
          <a:p>
            <a:endParaRPr lang="fr-FR" dirty="0"/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9" y="5728157"/>
            <a:ext cx="1046480" cy="103572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506433" y="5886722"/>
            <a:ext cx="46562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Make</a:t>
            </a:r>
            <a:r>
              <a:rPr lang="fr-FR" sz="2200" dirty="0"/>
              <a:t> </a:t>
            </a:r>
            <a:r>
              <a:rPr lang="fr-FR" sz="2200" dirty="0" err="1"/>
              <a:t>Your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</a:t>
            </a:r>
            <a:r>
              <a:rPr lang="fr-FR" sz="2200" dirty="0" err="1"/>
              <a:t>Products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3D Printing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0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WHY USE AM? 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26513" y="113341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Fast</a:t>
            </a:r>
            <a:r>
              <a:rPr lang="fr-FR" dirty="0" smtClean="0"/>
              <a:t> </a:t>
            </a:r>
            <a:r>
              <a:rPr lang="fr-FR" dirty="0" err="1" smtClean="0"/>
              <a:t>prototyping</a:t>
            </a:r>
            <a:r>
              <a:rPr lang="fr-FR" dirty="0" smtClean="0"/>
              <a:t>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Reduce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of production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geometries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Part consolidation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Multiple </a:t>
            </a:r>
            <a:r>
              <a:rPr lang="fr-FR" dirty="0" err="1" smtClean="0"/>
              <a:t>materials</a:t>
            </a:r>
            <a:r>
              <a:rPr lang="fr-FR" dirty="0" smtClean="0"/>
              <a:t>, news </a:t>
            </a:r>
            <a:r>
              <a:rPr lang="fr-FR" dirty="0" err="1" smtClean="0"/>
              <a:t>materials</a:t>
            </a:r>
            <a:r>
              <a:rPr lang="fr-FR" dirty="0" smtClean="0"/>
              <a:t>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Enhanced</a:t>
            </a:r>
            <a:r>
              <a:rPr lang="fr-FR" dirty="0" smtClean="0"/>
              <a:t> performance (</a:t>
            </a:r>
            <a:r>
              <a:rPr lang="fr-FR" dirty="0" err="1" smtClean="0"/>
              <a:t>weight</a:t>
            </a:r>
            <a:r>
              <a:rPr lang="fr-FR" dirty="0" smtClean="0"/>
              <a:t>, </a:t>
            </a:r>
            <a:r>
              <a:rPr lang="fr-FR" dirty="0" err="1" smtClean="0"/>
              <a:t>flexibility</a:t>
            </a:r>
            <a:r>
              <a:rPr lang="fr-FR" dirty="0" smtClean="0"/>
              <a:t>, </a:t>
            </a:r>
            <a:r>
              <a:rPr lang="fr-FR" dirty="0" err="1" smtClean="0"/>
              <a:t>strenght</a:t>
            </a:r>
            <a:r>
              <a:rPr lang="fr-FR" dirty="0" smtClean="0"/>
              <a:t>, thermal management,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Low</a:t>
            </a:r>
            <a:r>
              <a:rPr lang="fr-FR" dirty="0" smtClean="0"/>
              <a:t>-volume </a:t>
            </a:r>
            <a:r>
              <a:rPr lang="fr-FR" dirty="0" err="1" smtClean="0"/>
              <a:t>manufacturing</a:t>
            </a:r>
            <a:r>
              <a:rPr lang="fr-FR" dirty="0" smtClean="0"/>
              <a:t>: </a:t>
            </a:r>
            <a:r>
              <a:rPr lang="fr-FR" dirty="0" err="1" smtClean="0"/>
              <a:t>market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,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  <a:r>
              <a:rPr lang="fr-FR" dirty="0" err="1" smtClean="0"/>
              <a:t>differentiation</a:t>
            </a:r>
            <a:r>
              <a:rPr lang="fr-FR" dirty="0" smtClean="0"/>
              <a:t>, </a:t>
            </a:r>
            <a:r>
              <a:rPr lang="fr-FR" dirty="0" err="1" smtClean="0"/>
              <a:t>personalization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Increased</a:t>
            </a:r>
            <a:r>
              <a:rPr lang="fr-FR" dirty="0" smtClean="0"/>
              <a:t> </a:t>
            </a:r>
            <a:r>
              <a:rPr lang="fr-FR" dirty="0" err="1" smtClean="0"/>
              <a:t>supply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, </a:t>
            </a:r>
            <a:r>
              <a:rPr lang="fr-FR" dirty="0" err="1" smtClean="0"/>
              <a:t>reduce</a:t>
            </a:r>
            <a:r>
              <a:rPr lang="fr-FR" dirty="0" smtClean="0"/>
              <a:t> </a:t>
            </a:r>
            <a:r>
              <a:rPr lang="fr-FR" dirty="0" err="1" smtClean="0"/>
              <a:t>inventory</a:t>
            </a:r>
            <a:r>
              <a:rPr lang="fr-FR" dirty="0" smtClean="0"/>
              <a:t> </a:t>
            </a:r>
          </a:p>
          <a:p>
            <a:endParaRPr lang="fr-FR" dirty="0"/>
          </a:p>
        </p:txBody>
      </p:sp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5704812"/>
            <a:ext cx="913766" cy="90437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661911" y="5831530"/>
            <a:ext cx="36963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/>
              <a:t>Realistic</a:t>
            </a:r>
            <a:r>
              <a:rPr lang="fr-FR" sz="2200" dirty="0"/>
              <a:t> and quick </a:t>
            </a:r>
            <a:r>
              <a:rPr lang="fr-FR" sz="2200" dirty="0" err="1"/>
              <a:t>prototyping</a:t>
            </a:r>
            <a:endParaRPr lang="fr-FR" sz="2200" dirty="0"/>
          </a:p>
        </p:txBody>
      </p:sp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47" y="5667381"/>
            <a:ext cx="810099" cy="80177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13141" y="5638135"/>
            <a:ext cx="5690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Opel </a:t>
            </a:r>
            <a:r>
              <a:rPr lang="fr-FR" sz="2200" dirty="0" err="1"/>
              <a:t>Reduces</a:t>
            </a:r>
            <a:r>
              <a:rPr lang="fr-FR" sz="2200" dirty="0"/>
              <a:t> </a:t>
            </a:r>
            <a:r>
              <a:rPr lang="fr-FR" sz="2200" dirty="0" err="1"/>
              <a:t>Assembly</a:t>
            </a:r>
            <a:r>
              <a:rPr lang="fr-FR" sz="2200" dirty="0"/>
              <a:t> </a:t>
            </a:r>
            <a:r>
              <a:rPr lang="fr-FR" sz="2200" dirty="0" err="1"/>
              <a:t>Tool</a:t>
            </a:r>
            <a:r>
              <a:rPr lang="fr-FR" sz="2200" dirty="0"/>
              <a:t> </a:t>
            </a:r>
            <a:r>
              <a:rPr lang="fr-FR" sz="2200" dirty="0" err="1"/>
              <a:t>Costs</a:t>
            </a:r>
            <a:r>
              <a:rPr lang="fr-FR" sz="2200" dirty="0"/>
              <a:t> </a:t>
            </a:r>
            <a:endParaRPr lang="fr-FR" sz="2200" dirty="0" smtClean="0"/>
          </a:p>
          <a:p>
            <a:r>
              <a:rPr lang="fr-FR" sz="2200" dirty="0" smtClean="0"/>
              <a:t>By </a:t>
            </a:r>
            <a:r>
              <a:rPr lang="fr-FR" sz="2200" dirty="0"/>
              <a:t>Up to 90%</a:t>
            </a:r>
          </a:p>
        </p:txBody>
      </p:sp>
    </p:spTree>
    <p:extLst>
      <p:ext uri="{BB962C8B-B14F-4D97-AF65-F5344CB8AC3E}">
        <p14:creationId xmlns:p14="http://schemas.microsoft.com/office/powerpoint/2010/main" val="9957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INDUSTRY USE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8" y="1023332"/>
            <a:ext cx="5678978" cy="189549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43" y="1023332"/>
            <a:ext cx="6097658" cy="19077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4" y="3069351"/>
            <a:ext cx="5745082" cy="17456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42" y="3050276"/>
            <a:ext cx="6097658" cy="174561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3" y="4946416"/>
            <a:ext cx="5756003" cy="180780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85" y="4814968"/>
            <a:ext cx="5981515" cy="1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7 AM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3" y="1279526"/>
            <a:ext cx="7106642" cy="5329982"/>
          </a:xfrm>
        </p:spPr>
      </p:pic>
    </p:spTree>
    <p:extLst>
      <p:ext uri="{BB962C8B-B14F-4D97-AF65-F5344CB8AC3E}">
        <p14:creationId xmlns:p14="http://schemas.microsoft.com/office/powerpoint/2010/main" val="15453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1147</Words>
  <Application>Microsoft Macintosh PowerPoint</Application>
  <PresentationFormat>Grand écran</PresentationFormat>
  <Paragraphs>159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FOOD PRINTING </vt:lpstr>
      <vt:lpstr>3D PRINTING FOR EVERYTHING, FOR ALL </vt:lpstr>
      <vt:lpstr>Présentation PowerPoint</vt:lpstr>
      <vt:lpstr>WHAT IS ADDITIVE MANUFACTURING? </vt:lpstr>
      <vt:lpstr>WHY USE AM? </vt:lpstr>
      <vt:lpstr>INDUSTRY USE </vt:lpstr>
      <vt:lpstr>7 AM Methods </vt:lpstr>
      <vt:lpstr>MATERIAL EXTRUSION (FDM) </vt:lpstr>
      <vt:lpstr>VAT PHOTOPOLYMERIZATION (SLA)</vt:lpstr>
      <vt:lpstr>POWDER BED FUSION (SLS/SLM) </vt:lpstr>
      <vt:lpstr>JETTING-BASED AM PROCESS </vt:lpstr>
      <vt:lpstr>STAGES OF A 3D PRINTING PROCESS </vt:lpstr>
      <vt:lpstr>WHY IS AM THE BIG THING NOW? </vt:lpstr>
      <vt:lpstr>AM INDUSTRY TODAY </vt:lpstr>
      <vt:lpstr>ON THE ROAD TO MARS </vt:lpstr>
      <vt:lpstr>Présentation PowerPoint</vt:lpstr>
      <vt:lpstr>DEFINE A NEW STRATEGY </vt:lpstr>
      <vt:lpstr>ANTICIPATE THE AM IMPACT ON BUSINESS</vt:lpstr>
      <vt:lpstr>GET YOUR ORGANIZATION READY FOR AM </vt:lpstr>
      <vt:lpstr>CHOOSE THE RIGHT PATH OF INNOVATION  </vt:lpstr>
      <vt:lpstr>DO COST ANALYSIS « AM VS TRADITIONAL » </vt:lpstr>
      <vt:lpstr>START WITH HIGHT-END PRODUCT </vt:lpstr>
      <vt:lpstr>START WITH COMPONENT OF A GIVEN PRODUCT </vt:lpstr>
      <vt:lpstr>ESTABLISH A 3D-FOOTHOLD </vt:lpstr>
      <vt:lpstr>Présentation PowerPoint</vt:lpstr>
      <vt:lpstr>IMPACT ON LAW &amp; INTELLECTUAL PROPERTY</vt:lpstr>
      <vt:lpstr>IMPACT ON R&amp;D : FAST PROTOTYPING </vt:lpstr>
      <vt:lpstr>IMPACT ON SUPPLY CHAIN </vt:lpstr>
      <vt:lpstr>IMPACT ON MARKETING </vt:lpstr>
      <vt:lpstr>A NEW ADVERTISING TOOL </vt:lpstr>
      <vt:lpstr>IMPACT ON E-COMMERCE: FROM E-BAY TO SHAPEWAYS </vt:lpstr>
      <vt:lpstr>IMPACT ON HEALTH INDUSTRY (BIOTECH) </vt:lpstr>
      <vt:lpstr>IMPACT ON HUMANITARIAN AID</vt:lpstr>
      <vt:lpstr>CLONE ME : 3D PRINTED SELFIES  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98</cp:revision>
  <dcterms:created xsi:type="dcterms:W3CDTF">2016-11-17T08:41:22Z</dcterms:created>
  <dcterms:modified xsi:type="dcterms:W3CDTF">2016-11-24T08:19:54Z</dcterms:modified>
</cp:coreProperties>
</file>